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2" r:id="rId1"/>
  </p:sldMasterIdLst>
  <p:sldIdLst>
    <p:sldId id="256" r:id="rId2"/>
    <p:sldId id="268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16F3-60F4-9247-BF6A-A20F2FC1E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AE495-C440-F944-BBCD-C85C0B11F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890E1-FAB2-C642-8D21-8B360C20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14D05-0B45-D740-B4C8-5B2D79CE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FDD70-DFA1-9F4D-9446-634D3B8CE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0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C46E-168B-564A-9658-AEA254AB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67D1A-3F2D-9F4C-9C43-6061785AD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1A5AF-CD57-6042-92C6-8CF0F384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93D54-0F3F-9747-9794-63D33BC8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CB5F9-DC63-7A4E-A509-7A195007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3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0B9EF-04AC-8245-A9CD-60A28F01A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53ECF-9407-C847-A269-26BE46F17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3BD44-86A0-9E4D-9F21-08D55E81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5B39-8582-EB4A-9EEB-E88C5836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BFD57-E95D-9F49-8981-7F778FA6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8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50330-EB4F-684D-B665-A53B206F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C69B1-721F-E74F-9024-114610C8C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DF83E-02D5-0644-862B-9483521D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9940E-8DE0-D94A-ADBB-E5EAA7C9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99540-BEC7-254C-9B89-07AAC580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3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3589-CF69-6D49-8E3B-45604F619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BED71-ECE7-CA46-95AB-A40DA1833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38449-A66F-5A4B-8B77-114E90740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86A10-C100-9041-AA07-351A150F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452F5-0052-2441-9491-D8A0A4CC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6193-EE43-0D4F-8BCD-4009CE74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C2BE6-AD76-DA49-A59C-2AA4E2F34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CC14E-1190-6940-B124-8702C7452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E1768-0C2B-F84E-B335-1E87FF90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2E6A9-771F-5242-897B-7CB68B38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A1DFC-73D1-6A45-B1F1-57996BD1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6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A196-69BB-614E-B34C-04AF2D8E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7E193-1B4A-E440-820E-30B4DFC85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1B3C1-67FB-824B-B821-DE446AFF2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66092-99F7-5748-A1B1-C95893512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8CF1BA-16BB-9D42-AA2F-2C89DEFBB5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32EC7E-51DA-4A4A-B79F-70FF13161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B69F32-634F-9246-A8F4-DCD3A8FD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70A17E-8EF6-284C-87CD-E91FFE0D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98C4-416D-A64B-8D0B-81C4733F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ED6EB5-1F9C-4C4F-9B56-7A7CE4FC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B87F7-DF04-B546-9B79-7A94A48C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5740D-96A7-4848-AFCF-9832A05C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3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679B15-DE7D-C04A-89D3-E9DB5BCF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B7F5C-3BD2-0341-B26A-8E184219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A9462-DC39-AC46-B589-5711FF2C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4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B720E-D857-B94C-925B-D04021169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20F4-2F6E-EB47-A5CF-248C0509F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221A3-7EA8-6C4D-8567-2CF211BC4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25F33-D032-6D4C-97C4-14D81BD80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0B9EB-7C49-0647-B3C7-ECC30169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B43D6-C38A-AA46-8656-276D5997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8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E8412-6E69-B749-BC8F-6774FE5E3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35DA2-9461-8045-814E-486AFCD24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9870F-C1C0-2140-8294-5581A7D87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2CE52-8BE7-924A-AE1B-0A04E809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2885C-223A-024C-B97F-EA6B4AD8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3C5C5-2991-BA40-BB72-5D531021D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0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5539E1-AABA-CE4E-848A-0AA4934F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8B542-E832-864D-A7E5-6E2E4204B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EE708-4A27-104F-8733-FC1D86853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A4C3-E142-C441-8C47-45EB5EFFB9C1}" type="datetimeFigureOut">
              <a:rPr lang="en-US" smtClean="0"/>
              <a:t>9/2/19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4101F-A408-2841-822F-A1BD95811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074D1-FB69-1448-B4FA-5D4C4CD66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A1B4-8101-304B-B1DD-33E718B2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980395-9678-EA42-901D-CB155CC93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484632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3600" dirty="0"/>
            </a:br>
            <a:br>
              <a:rPr lang="en-US" sz="3400" b="1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</a:br>
            <a:endParaRPr lang="en-US" sz="3400" dirty="0"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tile tx="6350" ty="-127000" sx="65000" sy="64000" flip="none" algn="tl"/>
              </a:blip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737210-0F41-A04F-8A33-91A5E6FD4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2121408"/>
            <a:ext cx="4773168" cy="40507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500" b="1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Lessons for Government </a:t>
            </a:r>
            <a:r>
              <a:rPr lang="en-US" sz="3500" b="1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from Recent </a:t>
            </a:r>
            <a:br>
              <a:rPr lang="en-US" sz="3500" b="1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</a:br>
            <a:r>
              <a:rPr lang="en-US" sz="3500" b="1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Royal Commissions </a:t>
            </a:r>
            <a:br>
              <a:rPr lang="en-US" sz="3500" b="1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</a:br>
            <a:r>
              <a:rPr lang="en-US" sz="3500" b="1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and Public Inquiries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Dominique Hogan-Doran SC</a:t>
            </a:r>
          </a:p>
          <a:p>
            <a:r>
              <a:rPr lang="en-US" sz="1800" dirty="0"/>
              <a:t>Law Society of New South Wales </a:t>
            </a:r>
            <a:br>
              <a:rPr lang="en-US" sz="1800" dirty="0"/>
            </a:br>
            <a:r>
              <a:rPr lang="en-US" sz="1800" dirty="0"/>
              <a:t>Government Solicitors’ Conference 2019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1DA669-FC5B-C846-A303-F92F4E822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881" y="3959353"/>
            <a:ext cx="3791880" cy="16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70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EA334-CFC7-6E46-9911-A1DEAAB47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4400" b="1" dirty="0"/>
              <a:t>no report is sacrosanct -  </a:t>
            </a:r>
            <a:br>
              <a:rPr lang="en-AU" sz="4400" b="1" dirty="0"/>
            </a:br>
            <a:r>
              <a:rPr lang="en-AU" sz="4400" b="1" dirty="0"/>
              <a:t>the potential for </a:t>
            </a:r>
            <a:br>
              <a:rPr lang="en-AU" sz="4400" b="1" dirty="0"/>
            </a:br>
            <a:r>
              <a:rPr lang="en-AU" sz="4400" b="1" dirty="0"/>
              <a:t>judicial review abounds </a:t>
            </a:r>
            <a:endParaRPr lang="en-AU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EC7A-9624-594B-91E8-77A3373A7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57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A7A4A-F703-4E4D-A613-C55FBBFEB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AU" sz="4400" b="1" dirty="0"/>
            </a:br>
            <a:r>
              <a:rPr lang="en-AU" sz="4400" b="1" dirty="0"/>
              <a:t>no need to implement -  </a:t>
            </a:r>
            <a:br>
              <a:rPr lang="en-AU" sz="4400" b="1" dirty="0"/>
            </a:br>
            <a:r>
              <a:rPr lang="en-AU" sz="4400" b="1" dirty="0"/>
              <a:t>nor account for the implementation of -  </a:t>
            </a:r>
            <a:br>
              <a:rPr lang="en-AU" sz="4400" b="1" dirty="0"/>
            </a:br>
            <a:r>
              <a:rPr lang="en-AU" sz="4400" b="1" dirty="0"/>
              <a:t>the report</a:t>
            </a:r>
            <a:br>
              <a:rPr lang="en-AU" sz="4400" b="1" dirty="0"/>
            </a:br>
            <a:r>
              <a:rPr lang="en-AU" sz="2400" b="1" dirty="0"/>
              <a:t>(but is that such a good thing?)</a:t>
            </a:r>
            <a:endParaRPr lang="en-US" sz="4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8E4F8-1D97-E24F-B63F-BA3725EBC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10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64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F77B01-EE69-D141-9999-C5BF689C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5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US" sz="5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50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 ‘brave’ choice </a:t>
            </a:r>
            <a:br>
              <a:rPr lang="en-US" sz="50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50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for government </a:t>
            </a:r>
            <a:br>
              <a:rPr lang="en-US" sz="5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US" sz="5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US" sz="5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5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929E1B-63B6-0745-B20D-4B4A9151D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2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6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F77B01-EE69-D141-9999-C5BF689C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3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US" sz="3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wide-ranging coercive powers </a:t>
            </a:r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+ </a:t>
            </a:r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broad terms of reference</a:t>
            </a:r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= </a:t>
            </a:r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be careful what you wish for</a:t>
            </a:r>
            <a:br>
              <a:rPr lang="en-US" sz="3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US" sz="3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US" sz="3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3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929E1B-63B6-0745-B20D-4B4A9151D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4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00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013F2-4AB6-844D-955F-D7B7291E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onstitutional limitations </a:t>
            </a:r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can 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 </a:t>
            </a: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restrictive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68BB8-BED6-6C45-9A11-F1A2A266E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3</a:t>
            </a:r>
            <a:r>
              <a:rPr lang="en-US" sz="4000" b="1" dirty="0">
                <a:solidFill>
                  <a:schemeClr val="accent1"/>
                </a:solidFill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65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A9A73F-F812-514E-98DE-87CD14FA4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not everyone wants to be -  </a:t>
            </a:r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nor should be - </a:t>
            </a:r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your Royal Commissioner </a:t>
            </a:r>
            <a:b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5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651C0-2CE7-8C4F-A081-9A93912A5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sz="20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8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A9A73F-F812-514E-98DE-87CD14FA4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your choice </a:t>
            </a:r>
            <a:b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could be challenged -</a:t>
            </a:r>
            <a:b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spectre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b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allegations of bias </a:t>
            </a:r>
            <a:b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5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651C0-2CE7-8C4F-A081-9A93912A5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5</a:t>
            </a:r>
            <a:r>
              <a:rPr lang="en-US" sz="20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94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02EF8-88A2-D54F-820C-3D1F5C7B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the need to hasten slowly -  procedural fairness </a:t>
            </a:r>
            <a:b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must be afforded </a:t>
            </a:r>
            <a:b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5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DBE14-725A-6645-9D53-C3EAF53C9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506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B2834B-8674-8D4D-9871-4FC8016C9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AU" sz="4400" b="1" dirty="0"/>
            </a:br>
            <a:r>
              <a:rPr lang="en-AU" sz="4400" b="1" dirty="0"/>
              <a:t>with public sector scrutiny comes complex </a:t>
            </a:r>
            <a:br>
              <a:rPr lang="en-AU" sz="4400" b="1" dirty="0"/>
            </a:br>
            <a:r>
              <a:rPr lang="en-AU" sz="4400" b="1" dirty="0"/>
              <a:t>legal resource and </a:t>
            </a:r>
            <a:br>
              <a:rPr lang="en-AU" sz="4400" b="1" dirty="0"/>
            </a:br>
            <a:r>
              <a:rPr lang="en-AU" sz="4400" b="1" dirty="0"/>
              <a:t>personnel management </a:t>
            </a:r>
            <a:br>
              <a:rPr lang="en-AU" sz="4400" b="1" dirty="0"/>
            </a:br>
            <a:endParaRPr lang="en-US" sz="4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4B7E0-E37A-294B-BAD7-087CC3403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sz="20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622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EA334-CFC7-6E46-9911-A1DEAAB47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4400" b="1" dirty="0"/>
              <a:t>among claims for privilege, parliamentary privilege </a:t>
            </a:r>
            <a:br>
              <a:rPr lang="en-AU" sz="4400" b="1" dirty="0"/>
            </a:br>
            <a:r>
              <a:rPr lang="en-AU" sz="4400" b="1" dirty="0"/>
              <a:t>must be maintained </a:t>
            </a:r>
            <a:endParaRPr lang="en-US" sz="40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EC7A-9624-594B-91E8-77A3373A7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8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1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Macintosh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</vt:lpstr>
      <vt:lpstr>  a ‘brave’ choice  for government    </vt:lpstr>
      <vt:lpstr>  wide-ranging coercive powers  +  broad terms of reference =  be careful what you wish for   </vt:lpstr>
      <vt:lpstr>constitutional limitations  can be restrictive</vt:lpstr>
      <vt:lpstr> not everyone wants to be -   nor should be -  your Royal Commissioner  </vt:lpstr>
      <vt:lpstr> your choice  could be challenged - the spectre of  allegations of bias  </vt:lpstr>
      <vt:lpstr> the need to hasten slowly -  procedural fairness  must be afforded  </vt:lpstr>
      <vt:lpstr> with public sector scrutiny comes complex  legal resource and  personnel management  </vt:lpstr>
      <vt:lpstr>among claims for privilege, parliamentary privilege  must be maintained </vt:lpstr>
      <vt:lpstr>no report is sacrosanct -   the potential for  judicial review abounds </vt:lpstr>
      <vt:lpstr> no need to implement -   nor account for the implementation of -   the report (but is that such a good thing?)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Microsoft Office User</dc:creator>
  <cp:lastModifiedBy>Microsoft Office User</cp:lastModifiedBy>
  <cp:revision>6</cp:revision>
  <dcterms:created xsi:type="dcterms:W3CDTF">2019-08-30T07:25:33Z</dcterms:created>
  <dcterms:modified xsi:type="dcterms:W3CDTF">2019-09-02T02:00:53Z</dcterms:modified>
</cp:coreProperties>
</file>