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3"/>
  </p:notesMasterIdLst>
  <p:handoutMasterIdLst>
    <p:handoutMasterId r:id="rId24"/>
  </p:handoutMasterIdLst>
  <p:sldIdLst>
    <p:sldId id="306" r:id="rId3"/>
    <p:sldId id="258" r:id="rId4"/>
    <p:sldId id="312" r:id="rId5"/>
    <p:sldId id="308" r:id="rId6"/>
    <p:sldId id="307" r:id="rId7"/>
    <p:sldId id="313" r:id="rId8"/>
    <p:sldId id="295" r:id="rId9"/>
    <p:sldId id="297" r:id="rId10"/>
    <p:sldId id="270" r:id="rId11"/>
    <p:sldId id="304" r:id="rId12"/>
    <p:sldId id="309" r:id="rId13"/>
    <p:sldId id="294" r:id="rId14"/>
    <p:sldId id="300" r:id="rId15"/>
    <p:sldId id="315" r:id="rId16"/>
    <p:sldId id="314" r:id="rId17"/>
    <p:sldId id="276" r:id="rId18"/>
    <p:sldId id="289" r:id="rId19"/>
    <p:sldId id="310" r:id="rId20"/>
    <p:sldId id="303" r:id="rId21"/>
    <p:sldId id="31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p:restoredTop sz="95179"/>
  </p:normalViewPr>
  <p:slideViewPr>
    <p:cSldViewPr snapToGrid="0" snapToObjects="1">
      <p:cViewPr varScale="1">
        <p:scale>
          <a:sx n="128" d="100"/>
          <a:sy n="128" d="100"/>
        </p:scale>
        <p:origin x="48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FB6BDF-A531-EF4B-9A52-B59DD73B4C91}" type="datetimeFigureOut">
              <a:rPr lang="en-US" smtClean="0"/>
              <a:t>3/27/19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70DDB9-FA6A-4949-90A5-4C1F41AAFD79}" type="slidenum">
              <a:rPr lang="en-US" smtClean="0"/>
              <a:t>‹#›</a:t>
            </a:fld>
            <a:endParaRPr lang="en-US"/>
          </a:p>
        </p:txBody>
      </p:sp>
    </p:spTree>
    <p:extLst>
      <p:ext uri="{BB962C8B-B14F-4D97-AF65-F5344CB8AC3E}">
        <p14:creationId xmlns:p14="http://schemas.microsoft.com/office/powerpoint/2010/main" val="64215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10FE9-68E1-1443-BBE2-94029898B77C}" type="datetimeFigureOut">
              <a:rPr lang="en-US" smtClean="0"/>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84976-87BD-424F-BAE1-185C7F942640}" type="slidenum">
              <a:rPr lang="en-US" smtClean="0"/>
              <a:t>‹#›</a:t>
            </a:fld>
            <a:endParaRPr lang="en-US"/>
          </a:p>
        </p:txBody>
      </p:sp>
    </p:spTree>
    <p:extLst>
      <p:ext uri="{BB962C8B-B14F-4D97-AF65-F5344CB8AC3E}">
        <p14:creationId xmlns:p14="http://schemas.microsoft.com/office/powerpoint/2010/main" val="120530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84976-87BD-424F-BAE1-185C7F942640}" type="slidenum">
              <a:rPr lang="en-US" smtClean="0"/>
              <a:t>9</a:t>
            </a:fld>
            <a:endParaRPr lang="en-US"/>
          </a:p>
        </p:txBody>
      </p:sp>
    </p:spTree>
    <p:extLst>
      <p:ext uri="{BB962C8B-B14F-4D97-AF65-F5344CB8AC3E}">
        <p14:creationId xmlns:p14="http://schemas.microsoft.com/office/powerpoint/2010/main" val="198802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DE6FB1-FAF3-664F-99BF-EE72F1272E2A}" type="datetime1">
              <a:rPr lang="en-AU" smtClean="0"/>
              <a:t>27/3/19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E1FE8E-E1F8-F54C-91E9-BBB87454FA59}" type="datetime1">
              <a:rPr lang="en-AU" smtClean="0"/>
              <a:t>27/3/19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BCAE7-36F8-2B4F-9B0F-D6728CD1472A}" type="datetime1">
              <a:rPr lang="en-AU" smtClean="0"/>
              <a:t>27/3/19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A938-D0AF-A34B-921F-18BD24B7A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F3206-3127-9348-9E97-F00F97D10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4F73FA-EF52-F647-8A51-9E3DC0FADA68}"/>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5" name="Footer Placeholder 4">
            <a:extLst>
              <a:ext uri="{FF2B5EF4-FFF2-40B4-BE49-F238E27FC236}">
                <a16:creationId xmlns:a16="http://schemas.microsoft.com/office/drawing/2014/main" id="{F210934D-6D64-4248-9638-D2F083230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B0781-9910-BD48-B593-9065D8EEBD4D}"/>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591836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E2D6-A43B-DF4F-A3B2-7BAD53A1D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72C86-0C6E-0E4C-B890-9B5891AA5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A2E0F-8CAF-104E-9B97-3EBC72FB26FC}"/>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5" name="Footer Placeholder 4">
            <a:extLst>
              <a:ext uri="{FF2B5EF4-FFF2-40B4-BE49-F238E27FC236}">
                <a16:creationId xmlns:a16="http://schemas.microsoft.com/office/drawing/2014/main" id="{58FDD0D8-97F3-5D49-978E-4D9F0EACA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31F7F-7B11-E241-A52A-80E880648939}"/>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263843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4BDA-960A-8E46-8DCC-6D39E43BF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039F9A-0DE7-C541-AB43-7C920AFAC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069C3-157F-4440-B07E-D449B5488004}"/>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5" name="Footer Placeholder 4">
            <a:extLst>
              <a:ext uri="{FF2B5EF4-FFF2-40B4-BE49-F238E27FC236}">
                <a16:creationId xmlns:a16="http://schemas.microsoft.com/office/drawing/2014/main" id="{6DC85051-9C53-5A47-B563-9D43CC954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F9DE3-5C06-3B4B-BFEB-46DF69B563D1}"/>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3759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477B-7B85-5644-824F-F87F7EE73C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95E55-C3F0-A444-A869-BFA3E029A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6E36E-00A0-CF41-9702-C1C972A3F0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8EDE7-8809-C046-8A0F-75E0DFEF73EF}"/>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6" name="Footer Placeholder 5">
            <a:extLst>
              <a:ext uri="{FF2B5EF4-FFF2-40B4-BE49-F238E27FC236}">
                <a16:creationId xmlns:a16="http://schemas.microsoft.com/office/drawing/2014/main" id="{BA8D0EF7-28D6-3045-B6D1-41E6EA112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2FB3C-6FE7-0F4C-AD56-6EB616268C1A}"/>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227539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037E-663E-FC4E-871B-746CAC868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AB39A-3B94-CB41-A4C6-CC3D78971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DE018-1A0A-2C49-B99E-E038E6E17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C463C-F688-8C45-A3E6-180AA9876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0AD3B-A36E-AF4E-A94C-1C6F432348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24443-AB2D-5544-9DE6-2F717F73AB9E}"/>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8" name="Footer Placeholder 7">
            <a:extLst>
              <a:ext uri="{FF2B5EF4-FFF2-40B4-BE49-F238E27FC236}">
                <a16:creationId xmlns:a16="http://schemas.microsoft.com/office/drawing/2014/main" id="{EB4AD6C3-17E0-8545-B2F7-F33B64E2ED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460CAF-DAB9-C543-BE61-FAFA6C15405B}"/>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222067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108D-556C-2A46-9668-FEAEE0A65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FC0508-E639-484E-BA7F-D0694825134C}"/>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4" name="Footer Placeholder 3">
            <a:extLst>
              <a:ext uri="{FF2B5EF4-FFF2-40B4-BE49-F238E27FC236}">
                <a16:creationId xmlns:a16="http://schemas.microsoft.com/office/drawing/2014/main" id="{47DE6C18-7525-7C43-82FF-11BB3CED8F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42FEB9-0E84-A041-AD40-80AACAF9BBAF}"/>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1439894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03B30-DAEB-AE43-BFC7-73B90A4C9C45}"/>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3" name="Footer Placeholder 2">
            <a:extLst>
              <a:ext uri="{FF2B5EF4-FFF2-40B4-BE49-F238E27FC236}">
                <a16:creationId xmlns:a16="http://schemas.microsoft.com/office/drawing/2014/main" id="{A9A6A311-6A76-F643-A2FA-C6938E6E07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828AE-876E-334C-AA5A-09F7805E526D}"/>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423418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5B89-27F7-FD4B-B9EC-16122C370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94E13-C4A6-A54E-8B0F-409390803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9444FC-6CE2-E84B-A44B-F5D47FDA9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94A2A-63A1-C646-B464-07F7A8538F1D}"/>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6" name="Footer Placeholder 5">
            <a:extLst>
              <a:ext uri="{FF2B5EF4-FFF2-40B4-BE49-F238E27FC236}">
                <a16:creationId xmlns:a16="http://schemas.microsoft.com/office/drawing/2014/main" id="{5AC9F402-BAB3-7E4A-BEC7-6B19C11EB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48F9F-312C-A740-B51B-ED852017E456}"/>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86109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32C70-DDB9-F744-B0AF-DAFDA48DDA51}" type="datetime1">
              <a:rPr lang="en-AU" smtClean="0"/>
              <a:t>27/3/19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9237-BA6A-5544-A046-5CC65FBE2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126A9C-2501-A446-B597-3610EE74F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FC1B96-0C36-BD4F-B52D-BB17F34C0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ABA5D-29B2-2F48-9DC0-7502D752CF7E}"/>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6" name="Footer Placeholder 5">
            <a:extLst>
              <a:ext uri="{FF2B5EF4-FFF2-40B4-BE49-F238E27FC236}">
                <a16:creationId xmlns:a16="http://schemas.microsoft.com/office/drawing/2014/main" id="{D2FCCCAB-7189-9449-9B8B-13EB2D55D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108F7-CF7F-C947-A15E-F46D5945728B}"/>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19385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BFAD-8FB7-C64D-AD94-FF6534043F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26B4F-50D6-1B47-9519-2362A022C7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4B909-AE2F-2647-B166-89C10D3905D0}"/>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5" name="Footer Placeholder 4">
            <a:extLst>
              <a:ext uri="{FF2B5EF4-FFF2-40B4-BE49-F238E27FC236}">
                <a16:creationId xmlns:a16="http://schemas.microsoft.com/office/drawing/2014/main" id="{5F367D68-ABB6-5041-97FF-996A44CA2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3E147-C520-1541-AD21-3D9B4050B739}"/>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2380603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3806D-CEEC-5342-B4BC-92DA51220D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908C6-0699-9C43-A2C3-C842430C38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BF3A2-66AE-0D4F-B4E9-04B09FE08272}"/>
              </a:ext>
            </a:extLst>
          </p:cNvPr>
          <p:cNvSpPr>
            <a:spLocks noGrp="1"/>
          </p:cNvSpPr>
          <p:nvPr>
            <p:ph type="dt" sz="half" idx="10"/>
          </p:nvPr>
        </p:nvSpPr>
        <p:spPr/>
        <p:txBody>
          <a:bodyPr/>
          <a:lstStyle/>
          <a:p>
            <a:fld id="{5D0C977C-3D31-DF45-A259-EC4D83E167A4}" type="datetimeFigureOut">
              <a:rPr lang="en-US" smtClean="0"/>
              <a:t>3/27/19</a:t>
            </a:fld>
            <a:endParaRPr lang="en-US"/>
          </a:p>
        </p:txBody>
      </p:sp>
      <p:sp>
        <p:nvSpPr>
          <p:cNvPr id="5" name="Footer Placeholder 4">
            <a:extLst>
              <a:ext uri="{FF2B5EF4-FFF2-40B4-BE49-F238E27FC236}">
                <a16:creationId xmlns:a16="http://schemas.microsoft.com/office/drawing/2014/main" id="{38FECE2E-3C46-394C-BD2D-306C9604F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78061-BBEF-4444-8D89-302420482C7F}"/>
              </a:ext>
            </a:extLst>
          </p:cNvPr>
          <p:cNvSpPr>
            <a:spLocks noGrp="1"/>
          </p:cNvSpPr>
          <p:nvPr>
            <p:ph type="sldNum" sz="quarter" idx="12"/>
          </p:nvPr>
        </p:nvSpPr>
        <p:spPr/>
        <p:txBody>
          <a:bodyPr/>
          <a:lstStyle/>
          <a:p>
            <a:fld id="{7507FF6B-44CE-C54F-94AC-68525E847949}" type="slidenum">
              <a:rPr lang="en-US" smtClean="0"/>
              <a:t>‹#›</a:t>
            </a:fld>
            <a:endParaRPr lang="en-US"/>
          </a:p>
        </p:txBody>
      </p:sp>
    </p:spTree>
    <p:extLst>
      <p:ext uri="{BB962C8B-B14F-4D97-AF65-F5344CB8AC3E}">
        <p14:creationId xmlns:p14="http://schemas.microsoft.com/office/powerpoint/2010/main" val="200721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9BB18-0144-7B4F-8F49-228842B48E30}" type="datetime1">
              <a:rPr lang="en-AU" smtClean="0"/>
              <a:t>27/3/19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DF262F-C119-5241-BD8C-E002EA231211}" type="datetime1">
              <a:rPr lang="en-AU" smtClean="0"/>
              <a:t>27/3/19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63CFF1-5A7D-1E41-A4E6-0DEE44446B0B}" type="datetime1">
              <a:rPr lang="en-AU" smtClean="0"/>
              <a:t>27/3/19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A0CBDD-E1E0-534F-8DCB-4148D944334B}" type="datetime1">
              <a:rPr lang="en-AU" smtClean="0"/>
              <a:t>27/3/19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65E53E1-A14A-A74D-ADE6-E1C690DA502F}" type="datetime1">
              <a:rPr lang="en-AU" smtClean="0"/>
              <a:t>27/3/19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EBC938-BAB7-1C4D-9A76-9F611818FD8D}" type="datetime1">
              <a:rPr lang="en-AU" smtClean="0"/>
              <a:t>27/3/19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1E4171-E0E7-1543-B954-206C0AED0564}" type="datetime1">
              <a:rPr lang="en-AU" smtClean="0"/>
              <a:t>27/3/19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8F5C06-EAD3-E74E-9E03-7D9E554627A1}" type="datetime1">
              <a:rPr lang="en-AU" smtClean="0"/>
              <a:t>27/3/19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31831-CC4A-934E-8764-34DBBECD3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C3D521-7E29-2648-8772-8DCAF8A19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73B75-CE67-7D4E-961D-9F8812455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C977C-3D31-DF45-A259-EC4D83E167A4}" type="datetimeFigureOut">
              <a:rPr lang="en-US" smtClean="0"/>
              <a:t>3/27/19</a:t>
            </a:fld>
            <a:endParaRPr lang="en-US"/>
          </a:p>
        </p:txBody>
      </p:sp>
      <p:sp>
        <p:nvSpPr>
          <p:cNvPr id="5" name="Footer Placeholder 4">
            <a:extLst>
              <a:ext uri="{FF2B5EF4-FFF2-40B4-BE49-F238E27FC236}">
                <a16:creationId xmlns:a16="http://schemas.microsoft.com/office/drawing/2014/main" id="{78503E6D-91F3-9143-BC83-C9C98E924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58204F-5808-4A4D-BEA2-DBA151718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7FF6B-44CE-C54F-94AC-68525E847949}" type="slidenum">
              <a:rPr lang="en-US" smtClean="0"/>
              <a:t>‹#›</a:t>
            </a:fld>
            <a:endParaRPr lang="en-US"/>
          </a:p>
        </p:txBody>
      </p:sp>
    </p:spTree>
    <p:extLst>
      <p:ext uri="{BB962C8B-B14F-4D97-AF65-F5344CB8AC3E}">
        <p14:creationId xmlns:p14="http://schemas.microsoft.com/office/powerpoint/2010/main" val="4277841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twitter.com/dhogandoransc" TargetMode="External"/><Relationship Id="rId2" Type="http://schemas.openxmlformats.org/officeDocument/2006/relationships/hyperlink" Target="http://www.dhdsc.com.au/" TargetMode="Externa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hyperlink" Target="https://www.linkedin.com/in/hogandorans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rc.ag.gov.au/Publications/Reports/Pages/Reportfiles/ReportNo46html.aspx"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oaic.gov.au/images/documents/migrated/migrated/betterpracticeguid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052B6-6702-BC47-A5F4-70AE03E1F38D}"/>
              </a:ext>
            </a:extLst>
          </p:cNvPr>
          <p:cNvSpPr>
            <a:spLocks noGrp="1"/>
          </p:cNvSpPr>
          <p:nvPr>
            <p:ph type="title"/>
          </p:nvPr>
        </p:nvSpPr>
        <p:spPr>
          <a:xfrm>
            <a:off x="7986714" y="1127979"/>
            <a:ext cx="3422991" cy="2571750"/>
          </a:xfrm>
        </p:spPr>
        <p:txBody>
          <a:bodyPr vert="horz" lIns="91440" tIns="45720" rIns="91440" bIns="45720" rtlCol="0" anchor="b">
            <a:normAutofit/>
          </a:bodyPr>
          <a:lstStyle/>
          <a:p>
            <a:pPr algn="ctr"/>
            <a:r>
              <a:rPr lang="en-US" sz="3100" b="1" dirty="0">
                <a:solidFill>
                  <a:schemeClr val="tx1">
                    <a:lumMod val="85000"/>
                    <a:lumOff val="15000"/>
                  </a:schemeClr>
                </a:solidFill>
              </a:rPr>
              <a:t>Computer Says ‘No’ -  </a:t>
            </a:r>
            <a:br>
              <a:rPr lang="en-US" sz="3100" b="1" dirty="0">
                <a:solidFill>
                  <a:schemeClr val="tx1">
                    <a:lumMod val="85000"/>
                    <a:lumOff val="15000"/>
                  </a:schemeClr>
                </a:solidFill>
              </a:rPr>
            </a:br>
            <a:r>
              <a:rPr lang="en-US" sz="3100" b="1" dirty="0">
                <a:solidFill>
                  <a:schemeClr val="tx1">
                    <a:lumMod val="85000"/>
                    <a:lumOff val="15000"/>
                  </a:schemeClr>
                </a:solidFill>
              </a:rPr>
              <a:t>Automation, Algorithms, &amp; Artificial Intelligence in Government Decision-Making</a:t>
            </a:r>
            <a:endParaRPr lang="en-US" sz="3100" dirty="0">
              <a:solidFill>
                <a:schemeClr val="tx1">
                  <a:lumMod val="85000"/>
                  <a:lumOff val="15000"/>
                </a:schemeClr>
              </a:solidFill>
            </a:endParaRPr>
          </a:p>
        </p:txBody>
      </p:sp>
      <p:cxnSp>
        <p:nvCxnSpPr>
          <p:cNvPr id="34" name="Straight Connector 3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8F9F9B62-B2D6-B146-99AC-0DE958883838}"/>
              </a:ext>
            </a:extLst>
          </p:cNvPr>
          <p:cNvSpPr>
            <a:spLocks noGrp="1"/>
          </p:cNvSpPr>
          <p:nvPr>
            <p:ph type="ftr" sz="quarter" idx="11"/>
          </p:nvPr>
        </p:nvSpPr>
        <p:spPr>
          <a:xfrm>
            <a:off x="3686185" y="6459785"/>
            <a:ext cx="4822804" cy="365125"/>
          </a:xfrm>
        </p:spPr>
        <p:txBody>
          <a:bodyPr vert="horz" lIns="91440" tIns="45720" rIns="91440" bIns="45720" rtlCol="0" anchor="ctr">
            <a:normAutofit fontScale="92500"/>
          </a:bodyPr>
          <a:lstStyle/>
          <a:p>
            <a:r>
              <a:rPr lang="en-US" sz="1050" cap="none" dirty="0"/>
              <a:t>Liability limited pursuant to a scheme approved under professional standards legislation </a:t>
            </a:r>
          </a:p>
        </p:txBody>
      </p:sp>
      <p:sp>
        <p:nvSpPr>
          <p:cNvPr id="8" name="TextBox 7">
            <a:extLst>
              <a:ext uri="{FF2B5EF4-FFF2-40B4-BE49-F238E27FC236}">
                <a16:creationId xmlns:a16="http://schemas.microsoft.com/office/drawing/2014/main" id="{DDCC756F-BD04-C847-A601-F54FA7717900}"/>
              </a:ext>
            </a:extLst>
          </p:cNvPr>
          <p:cNvSpPr txBox="1"/>
          <p:nvPr/>
        </p:nvSpPr>
        <p:spPr>
          <a:xfrm>
            <a:off x="8012394" y="3846018"/>
            <a:ext cx="3594221" cy="430887"/>
          </a:xfrm>
          <a:prstGeom prst="rect">
            <a:avLst/>
          </a:prstGeom>
          <a:noFill/>
        </p:spPr>
        <p:txBody>
          <a:bodyPr wrap="square" rtlCol="0">
            <a:spAutoFit/>
          </a:bodyPr>
          <a:lstStyle/>
          <a:p>
            <a:pPr algn="ctr"/>
            <a:r>
              <a:rPr lang="en-US" sz="2200" dirty="0"/>
              <a:t>Dominique Hogan-Doran SC</a:t>
            </a:r>
          </a:p>
        </p:txBody>
      </p:sp>
      <p:sp>
        <p:nvSpPr>
          <p:cNvPr id="19" name="Rectangle 18">
            <a:extLst>
              <a:ext uri="{FF2B5EF4-FFF2-40B4-BE49-F238E27FC236}">
                <a16:creationId xmlns:a16="http://schemas.microsoft.com/office/drawing/2014/main" id="{963F5112-8A5F-3945-9AE2-D9041ECB5C01}"/>
              </a:ext>
            </a:extLst>
          </p:cNvPr>
          <p:cNvSpPr/>
          <p:nvPr/>
        </p:nvSpPr>
        <p:spPr>
          <a:xfrm>
            <a:off x="7726203" y="4659279"/>
            <a:ext cx="4166602" cy="646331"/>
          </a:xfrm>
          <a:prstGeom prst="rect">
            <a:avLst/>
          </a:prstGeom>
        </p:spPr>
        <p:txBody>
          <a:bodyPr wrap="square">
            <a:spAutoFit/>
          </a:bodyPr>
          <a:lstStyle/>
          <a:p>
            <a:pPr algn="ctr"/>
            <a:r>
              <a:rPr lang="en-US" dirty="0"/>
              <a:t>The Ethics of Data Science Conference</a:t>
            </a:r>
          </a:p>
          <a:p>
            <a:pPr algn="ctr"/>
            <a:r>
              <a:rPr lang="en-US" dirty="0"/>
              <a:t>University of Sydney, 28 March 2019</a:t>
            </a:r>
            <a:endParaRPr lang="en-US" cap="all" dirty="0">
              <a:solidFill>
                <a:srgbClr val="FFFFFF"/>
              </a:solidFill>
            </a:endParaRPr>
          </a:p>
        </p:txBody>
      </p:sp>
      <p:pic>
        <p:nvPicPr>
          <p:cNvPr id="31" name="Picture 30">
            <a:extLst>
              <a:ext uri="{FF2B5EF4-FFF2-40B4-BE49-F238E27FC236}">
                <a16:creationId xmlns:a16="http://schemas.microsoft.com/office/drawing/2014/main" id="{1434DB7F-A4CA-314E-9F1E-3F7439CEEE4E}"/>
              </a:ext>
            </a:extLst>
          </p:cNvPr>
          <p:cNvPicPr>
            <a:picLocks noChangeAspect="1"/>
          </p:cNvPicPr>
          <p:nvPr/>
        </p:nvPicPr>
        <p:blipFill>
          <a:blip r:embed="rId2"/>
          <a:stretch>
            <a:fillRect/>
          </a:stretch>
        </p:blipFill>
        <p:spPr>
          <a:xfrm>
            <a:off x="607864" y="1795894"/>
            <a:ext cx="6964485" cy="2545030"/>
          </a:xfrm>
          <a:prstGeom prst="rect">
            <a:avLst/>
          </a:prstGeom>
        </p:spPr>
      </p:pic>
    </p:spTree>
    <p:extLst>
      <p:ext uri="{BB962C8B-B14F-4D97-AF65-F5344CB8AC3E}">
        <p14:creationId xmlns:p14="http://schemas.microsoft.com/office/powerpoint/2010/main" val="325838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lumMod val="85000"/>
                    <a:lumOff val="15000"/>
                  </a:schemeClr>
                </a:solidFill>
              </a:rPr>
              <a:t>ROBODEBT</a:t>
            </a:r>
            <a:br>
              <a:rPr lang="en-US" b="1" dirty="0">
                <a:solidFill>
                  <a:schemeClr val="tx1">
                    <a:lumMod val="85000"/>
                    <a:lumOff val="15000"/>
                  </a:schemeClr>
                </a:solidFill>
              </a:rPr>
            </a:br>
            <a:br>
              <a:rPr lang="en-US" b="1" dirty="0">
                <a:solidFill>
                  <a:schemeClr val="tx1">
                    <a:lumMod val="85000"/>
                    <a:lumOff val="15000"/>
                  </a:schemeClr>
                </a:solidFill>
              </a:rPr>
            </a:br>
            <a:endParaRPr lang="en-US" b="1" dirty="0">
              <a:solidFill>
                <a:schemeClr val="tx1">
                  <a:lumMod val="85000"/>
                  <a:lumOff val="15000"/>
                </a:schemeClr>
              </a:solidFill>
            </a:endParaRPr>
          </a:p>
        </p:txBody>
      </p:sp>
      <p:sp>
        <p:nvSpPr>
          <p:cNvPr id="3" name="Content Placeholder 2"/>
          <p:cNvSpPr>
            <a:spLocks noGrp="1"/>
          </p:cNvSpPr>
          <p:nvPr>
            <p:ph idx="1"/>
          </p:nvPr>
        </p:nvSpPr>
        <p:spPr/>
        <p:txBody>
          <a:bodyPr>
            <a:normAutofit fontScale="85000" lnSpcReduction="10000"/>
          </a:bodyPr>
          <a:lstStyle/>
          <a:p>
            <a:endParaRPr lang="en-US" dirty="0"/>
          </a:p>
          <a:p>
            <a:pPr lvl="1">
              <a:buFont typeface="Arial" charset="0"/>
              <a:buChar char="•"/>
            </a:pPr>
            <a:r>
              <a:rPr lang="en-US" sz="2200" dirty="0"/>
              <a:t>2016 </a:t>
            </a:r>
            <a:r>
              <a:rPr lang="en-US" sz="2400" dirty="0"/>
              <a:t>launch by Department of Human Services (’DHS’) – Centrelink of new Online Compliance Intervention (‘OCI’) system for raising/recovering social security debts</a:t>
            </a:r>
            <a:br>
              <a:rPr lang="en-US" sz="2400" dirty="0"/>
            </a:br>
            <a:endParaRPr lang="en-US" sz="2400" dirty="0"/>
          </a:p>
          <a:p>
            <a:pPr lvl="1">
              <a:buFont typeface="Arial" charset="0"/>
              <a:buChar char="•"/>
            </a:pPr>
            <a:r>
              <a:rPr lang="en-US" sz="2400" dirty="0"/>
              <a:t>OCI system was a complex automated system rolled out on a large scale within a relatively short timeframe</a:t>
            </a:r>
          </a:p>
          <a:p>
            <a:pPr lvl="1">
              <a:buFont typeface="Arial" charset="0"/>
              <a:buChar char="•"/>
            </a:pPr>
            <a:endParaRPr lang="en-US" sz="2400" dirty="0"/>
          </a:p>
          <a:p>
            <a:pPr lvl="1">
              <a:buFont typeface="Arial" charset="0"/>
              <a:buChar char="•"/>
            </a:pPr>
            <a:r>
              <a:rPr lang="en-US" sz="2400" dirty="0"/>
              <a:t>Non-employment Income Data Matching Project designed to enable DHS to use a data-matching algorithm that measured income on an annual basis and divided it into equal fortnightly instalments</a:t>
            </a:r>
          </a:p>
          <a:p>
            <a:pPr lvl="1">
              <a:buFont typeface="Arial" charset="0"/>
              <a:buChar char="•"/>
            </a:pPr>
            <a:endParaRPr lang="en-US" sz="2400" dirty="0"/>
          </a:p>
          <a:p>
            <a:pPr lvl="1">
              <a:buFont typeface="Arial" charset="0"/>
              <a:buChar char="•"/>
            </a:pPr>
            <a:r>
              <a:rPr lang="en-US" sz="2400" dirty="0"/>
              <a:t>Matched income data DHS collected from customers with tax return data reported to the ATO by employers</a:t>
            </a:r>
          </a:p>
          <a:p>
            <a:pPr marL="201168" lvl="1" indent="0">
              <a:buNone/>
            </a:pPr>
            <a:endParaRPr lang="en-US" sz="2400" dirty="0"/>
          </a:p>
          <a:p>
            <a:pPr lvl="1">
              <a:buFont typeface="Arial" charset="0"/>
              <a:buChar char="•"/>
            </a:pPr>
            <a:r>
              <a:rPr lang="en-US" sz="2400" dirty="0"/>
              <a:t>Differences in income notified to customers by letter, reversing onus to correct/update DHS records.</a:t>
            </a:r>
          </a:p>
        </p:txBody>
      </p:sp>
      <p:sp>
        <p:nvSpPr>
          <p:cNvPr id="4" name="Text Placeholder 3"/>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9" name="Picture 8">
            <a:extLst>
              <a:ext uri="{FF2B5EF4-FFF2-40B4-BE49-F238E27FC236}">
                <a16:creationId xmlns:a16="http://schemas.microsoft.com/office/drawing/2014/main" id="{8E1A5831-EC49-5643-B9FC-5848414F2C53}"/>
              </a:ext>
            </a:extLst>
          </p:cNvPr>
          <p:cNvPicPr>
            <a:picLocks noChangeAspect="1"/>
          </p:cNvPicPr>
          <p:nvPr/>
        </p:nvPicPr>
        <p:blipFill>
          <a:blip r:embed="rId2"/>
          <a:stretch>
            <a:fillRect/>
          </a:stretch>
        </p:blipFill>
        <p:spPr>
          <a:xfrm>
            <a:off x="1108479" y="3217313"/>
            <a:ext cx="1897842" cy="1897842"/>
          </a:xfrm>
          <a:prstGeom prst="rect">
            <a:avLst/>
          </a:prstGeom>
        </p:spPr>
      </p:pic>
    </p:spTree>
    <p:extLst>
      <p:ext uri="{BB962C8B-B14F-4D97-AF65-F5344CB8AC3E}">
        <p14:creationId xmlns:p14="http://schemas.microsoft.com/office/powerpoint/2010/main" val="195509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1C4BED-EABF-9F43-A93D-5BB39C72AFF9}"/>
              </a:ext>
            </a:extLst>
          </p:cNvPr>
          <p:cNvSpPr>
            <a:spLocks noGrp="1"/>
          </p:cNvSpPr>
          <p:nvPr>
            <p:ph type="title"/>
          </p:nvPr>
        </p:nvSpPr>
        <p:spPr/>
        <p:txBody>
          <a:bodyPr>
            <a:normAutofit/>
          </a:bodyPr>
          <a:lstStyle/>
          <a:p>
            <a:r>
              <a:rPr lang="en-US" sz="3600" i="1" dirty="0"/>
              <a:t>Centrelink’s “</a:t>
            </a:r>
            <a:r>
              <a:rPr lang="en-US" sz="3600" i="1" dirty="0" err="1"/>
              <a:t>RoboDebt</a:t>
            </a:r>
            <a:r>
              <a:rPr lang="en-US" sz="3600" i="1" dirty="0"/>
              <a:t>” controversy</a:t>
            </a:r>
          </a:p>
        </p:txBody>
      </p:sp>
      <p:sp>
        <p:nvSpPr>
          <p:cNvPr id="9" name="Content Placeholder 8">
            <a:extLst>
              <a:ext uri="{FF2B5EF4-FFF2-40B4-BE49-F238E27FC236}">
                <a16:creationId xmlns:a16="http://schemas.microsoft.com/office/drawing/2014/main" id="{90DF4E57-4F1C-DD4E-8FA5-BCA72CB53B0D}"/>
              </a:ext>
            </a:extLst>
          </p:cNvPr>
          <p:cNvSpPr>
            <a:spLocks noGrp="1"/>
          </p:cNvSpPr>
          <p:nvPr>
            <p:ph sz="half" idx="1"/>
          </p:nvPr>
        </p:nvSpPr>
        <p:spPr/>
        <p:txBody>
          <a:bodyPr>
            <a:normAutofit fontScale="92500" lnSpcReduction="20000"/>
          </a:bodyPr>
          <a:lstStyle/>
          <a:p>
            <a:pPr marL="0" indent="0">
              <a:buNone/>
            </a:pPr>
            <a:endParaRPr lang="en-US" sz="2400" dirty="0"/>
          </a:p>
          <a:p>
            <a:pPr marL="0" indent="0">
              <a:buNone/>
            </a:pPr>
            <a:r>
              <a:rPr lang="en-US" sz="2400" dirty="0"/>
              <a:t>Not a problem of automation </a:t>
            </a:r>
            <a:r>
              <a:rPr lang="en-US" sz="2400" i="1" dirty="0"/>
              <a:t>per se</a:t>
            </a:r>
            <a:r>
              <a:rPr lang="en-US" sz="2400" dirty="0"/>
              <a:t> – </a:t>
            </a:r>
            <a:r>
              <a:rPr lang="en-US" sz="2400" dirty="0" err="1"/>
              <a:t>ie</a:t>
            </a:r>
            <a:r>
              <a:rPr lang="en-US" sz="2400" dirty="0"/>
              <a:t> adoption of automated systems in which efficiency was a primary goal.</a:t>
            </a:r>
          </a:p>
          <a:p>
            <a:pPr marL="0" indent="0">
              <a:buNone/>
            </a:pPr>
            <a:r>
              <a:rPr lang="en-US" sz="2400" dirty="0"/>
              <a:t>Rather, source of problem was Department’s flawed implementation of an algorithm which was subsequently automated, without clear processes &amp; explanations to deal with exceptions.</a:t>
            </a:r>
          </a:p>
          <a:p>
            <a:pPr marL="0" indent="0">
              <a:buNone/>
            </a:pPr>
            <a:endParaRPr lang="en-US" sz="2400" dirty="0"/>
          </a:p>
          <a:p>
            <a:pPr marL="0" indent="0">
              <a:buNone/>
            </a:pPr>
            <a:r>
              <a:rPr lang="en-US" sz="2400" dirty="0"/>
              <a:t>Senate Inquiry (2017) 20% of debt notice recipients demonstrated no debt was owed</a:t>
            </a:r>
          </a:p>
        </p:txBody>
      </p:sp>
      <p:sp>
        <p:nvSpPr>
          <p:cNvPr id="11" name="Content Placeholder 10">
            <a:extLst>
              <a:ext uri="{FF2B5EF4-FFF2-40B4-BE49-F238E27FC236}">
                <a16:creationId xmlns:a16="http://schemas.microsoft.com/office/drawing/2014/main" id="{E6A64A89-D4C2-1248-B263-01D287CF53CB}"/>
              </a:ext>
            </a:extLst>
          </p:cNvPr>
          <p:cNvSpPr>
            <a:spLocks noGrp="1"/>
          </p:cNvSpPr>
          <p:nvPr>
            <p:ph sz="half" idx="2"/>
          </p:nvPr>
        </p:nvSpPr>
        <p:spPr>
          <a:xfrm>
            <a:off x="6035039" y="1845735"/>
            <a:ext cx="5120641" cy="4023360"/>
          </a:xfrm>
        </p:spPr>
        <p:txBody>
          <a:bodyPr>
            <a:normAutofit fontScale="92500" lnSpcReduction="20000"/>
          </a:bodyPr>
          <a:lstStyle/>
          <a:p>
            <a:pPr marL="0" indent="0">
              <a:buNone/>
            </a:pPr>
            <a:r>
              <a:rPr lang="en-US" sz="2400" dirty="0"/>
              <a:t>Commonwealth Ombudsman Report (2017):</a:t>
            </a:r>
          </a:p>
          <a:p>
            <a:pPr lvl="1">
              <a:buFont typeface="Arial" panose="020B0604020202020204" pitchFamily="34" charset="0"/>
              <a:buChar char="•"/>
            </a:pPr>
            <a:r>
              <a:rPr lang="en-US" sz="2400" dirty="0"/>
              <a:t>critical of fairness &amp; reasonableness of roll-out, poor planning &amp; risk management</a:t>
            </a:r>
          </a:p>
          <a:p>
            <a:pPr lvl="1">
              <a:buFont typeface="Arial" charset="0"/>
              <a:buChar char="•"/>
            </a:pPr>
            <a:r>
              <a:rPr lang="en-US" sz="2400" dirty="0"/>
              <a:t>inaccuracies of income averaging algorithm, especially for casual workers </a:t>
            </a:r>
          </a:p>
          <a:p>
            <a:pPr lvl="1">
              <a:buFont typeface="Arial" charset="0"/>
              <a:buChar char="•"/>
            </a:pPr>
            <a:r>
              <a:rPr lang="en-US" sz="2400" dirty="0"/>
              <a:t>poor communication with vulnerable customers (misunderstood need to engage &amp; supply information, correct errors)</a:t>
            </a:r>
          </a:p>
          <a:p>
            <a:pPr lvl="1">
              <a:buFont typeface="Arial" charset="0"/>
              <a:buChar char="•"/>
            </a:pPr>
            <a:r>
              <a:rPr lang="en-US" sz="2400" dirty="0"/>
              <a:t>fettering of discretion re waiver of penalties (a 10% recovery fee had been embedded in the business rules encoded in the OCI system)</a:t>
            </a:r>
          </a:p>
        </p:txBody>
      </p:sp>
      <p:sp>
        <p:nvSpPr>
          <p:cNvPr id="5" name="Footer Placeholder 4">
            <a:extLst>
              <a:ext uri="{FF2B5EF4-FFF2-40B4-BE49-F238E27FC236}">
                <a16:creationId xmlns:a16="http://schemas.microsoft.com/office/drawing/2014/main" id="{068D87CE-391C-3444-A375-C75177E845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5A596-4964-D04A-A61D-AE354C161B0B}"/>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7851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Defending technology assisted government decision making under merits or judicial review</a:t>
            </a:r>
          </a:p>
        </p:txBody>
      </p:sp>
      <p:sp>
        <p:nvSpPr>
          <p:cNvPr id="3" name="Content Placeholder 2"/>
          <p:cNvSpPr>
            <a:spLocks noGrp="1"/>
          </p:cNvSpPr>
          <p:nvPr>
            <p:ph idx="1"/>
          </p:nvPr>
        </p:nvSpPr>
        <p:spPr/>
        <p:txBody>
          <a:bodyPr>
            <a:normAutofit/>
          </a:bodyPr>
          <a:lstStyle/>
          <a:p>
            <a:pPr lvl="1">
              <a:buFont typeface="Wingdings" charset="2"/>
              <a:buChar char="q"/>
            </a:pPr>
            <a:endParaRPr lang="en-US" sz="2000" dirty="0"/>
          </a:p>
          <a:p>
            <a:pPr lvl="1">
              <a:buFont typeface="Wingdings" charset="2"/>
              <a:buChar char="q"/>
            </a:pPr>
            <a:r>
              <a:rPr lang="en-US" sz="2000" dirty="0"/>
              <a:t> Does the automated system have the capacity to automatically generate a comprehensive audit trail of the administrative decision-making path?</a:t>
            </a:r>
            <a:endParaRPr lang="en-GB" sz="2000" dirty="0"/>
          </a:p>
          <a:p>
            <a:pPr lvl="1">
              <a:buFont typeface="Wingdings" charset="2"/>
              <a:buChar char="q"/>
            </a:pPr>
            <a:r>
              <a:rPr lang="en-US" sz="2000" dirty="0"/>
              <a:t> Are all the key decision points identifiable in audit trail?</a:t>
            </a:r>
            <a:endParaRPr lang="en-GB" sz="2000" dirty="0"/>
          </a:p>
          <a:p>
            <a:pPr lvl="1">
              <a:buFont typeface="Wingdings" charset="2"/>
              <a:buChar char="q"/>
            </a:pPr>
            <a:r>
              <a:rPr lang="en-US" sz="2000" dirty="0"/>
              <a:t> Are all the key decision points within the automated system’s logic linked to the relevant legislation, policy or procedure?</a:t>
            </a:r>
            <a:endParaRPr lang="en-GB" sz="2000" dirty="0"/>
          </a:p>
          <a:p>
            <a:pPr lvl="1">
              <a:buFont typeface="Wingdings" charset="2"/>
              <a:buChar char="q"/>
            </a:pPr>
            <a:r>
              <a:rPr lang="en-AU" sz="2000" dirty="0"/>
              <a:t> Are all decisions recoded and accessible by the system’s user, a reviewer or an auditor?</a:t>
            </a:r>
            <a:endParaRPr lang="en-GB" sz="2000" dirty="0"/>
          </a:p>
          <a:p>
            <a:pPr lvl="1">
              <a:buFont typeface="Wingdings" charset="2"/>
              <a:buChar char="q"/>
            </a:pPr>
            <a:r>
              <a:rPr lang="en-AU" sz="2000" dirty="0"/>
              <a:t> Can audit trail generated by the automated system be easily integrated into a notification of the decision (including a statement of reasons or other notification) where required?</a:t>
            </a:r>
            <a:endParaRPr lang="en-GB" sz="2000" dirty="0"/>
          </a:p>
          <a:p>
            <a:pPr lvl="1">
              <a:buFont typeface="Wingdings" charset="2"/>
              <a:buChar char="q"/>
            </a:pPr>
            <a:r>
              <a:rPr lang="en-AU" sz="2000" dirty="0"/>
              <a:t> Is audit trail secure from tampering (to provide protection and data integrity)?</a:t>
            </a:r>
            <a:r>
              <a:rPr lang="en-GB" sz="2000" dirty="0"/>
              <a:t> </a:t>
            </a:r>
            <a:endParaRPr lang="en-US" sz="2000" dirty="0"/>
          </a:p>
        </p:txBody>
      </p:sp>
      <p:sp>
        <p:nvSpPr>
          <p:cNvPr id="4" name="Text Placeholder 3"/>
          <p:cNvSpPr>
            <a:spLocks noGrp="1"/>
          </p:cNvSpPr>
          <p:nvPr>
            <p:ph type="body" sz="half" idx="2"/>
          </p:nvPr>
        </p:nvSpPr>
        <p:spPr/>
        <p:txBody>
          <a:bodyPr>
            <a:normAutofit/>
          </a:bodyPr>
          <a:lstStyle/>
          <a:p>
            <a:pPr algn="r"/>
            <a:r>
              <a:rPr lang="en-US" sz="1800" dirty="0"/>
              <a:t>Importance of the Audit trail</a:t>
            </a:r>
            <a:br>
              <a:rPr lang="en-US" sz="1800" dirty="0"/>
            </a:br>
            <a:r>
              <a:rPr lang="en-US" sz="1800" i="1" dirty="0"/>
              <a:t>Better Practice Guide </a:t>
            </a:r>
            <a:r>
              <a:rPr lang="en-US" sz="1800" dirty="0"/>
              <a:t>(2007)</a:t>
            </a:r>
          </a:p>
          <a:p>
            <a:pPr algn="r"/>
            <a:endParaRPr lang="en-US" sz="1800" dirty="0"/>
          </a:p>
          <a:p>
            <a:pPr algn="r"/>
            <a:endParaRPr lang="en-US" sz="1800" dirty="0"/>
          </a:p>
          <a:p>
            <a:pPr algn="r"/>
            <a:r>
              <a:rPr lang="en-US" sz="1800" i="1" dirty="0"/>
              <a:t>Technology assisted government decision making will be vulnerable to attack where the system does not provide a clear and sufficiently detailed audit trail to make clear what factors have been taken into account</a:t>
            </a:r>
            <a:endParaRPr lang="en-US" sz="1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6458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000" i="1" dirty="0"/>
          </a:p>
        </p:txBody>
      </p:sp>
      <p:sp>
        <p:nvSpPr>
          <p:cNvPr id="3" name="Content Placeholder 2"/>
          <p:cNvSpPr>
            <a:spLocks noGrp="1"/>
          </p:cNvSpPr>
          <p:nvPr>
            <p:ph idx="1"/>
          </p:nvPr>
        </p:nvSpPr>
        <p:spPr/>
        <p:txBody>
          <a:bodyPr>
            <a:normAutofit/>
          </a:bodyPr>
          <a:lstStyle/>
          <a:p>
            <a:pPr lvl="1">
              <a:buFont typeface="Arial" charset="0"/>
              <a:buChar char="•"/>
            </a:pPr>
            <a:endParaRPr lang="en-AU" sz="2000" dirty="0"/>
          </a:p>
          <a:p>
            <a:pPr lvl="1">
              <a:buFont typeface="Wingdings" charset="2"/>
              <a:buChar char="q"/>
            </a:pPr>
            <a:r>
              <a:rPr lang="en-AU" sz="2000" dirty="0"/>
              <a:t> Does audit trail include a comprehensive and printable modification history including:</a:t>
            </a:r>
            <a:endParaRPr lang="en-GB" sz="2000" dirty="0"/>
          </a:p>
          <a:p>
            <a:pPr lvl="2">
              <a:buFont typeface="Courier New" charset="0"/>
              <a:buChar char="o"/>
            </a:pPr>
            <a:r>
              <a:rPr lang="en-AU" sz="1800" dirty="0"/>
              <a:t>who created the document (with time and date recorded)?</a:t>
            </a:r>
            <a:endParaRPr lang="en-GB" sz="1800" dirty="0"/>
          </a:p>
          <a:p>
            <a:pPr lvl="2">
              <a:buFont typeface="Courier New" charset="0"/>
              <a:buChar char="o"/>
            </a:pPr>
            <a:r>
              <a:rPr lang="en-AU" sz="1800" dirty="0"/>
              <a:t>who has modified the document (with time and date)?</a:t>
            </a:r>
            <a:endParaRPr lang="en-GB" sz="1800" dirty="0"/>
          </a:p>
          <a:p>
            <a:pPr lvl="2">
              <a:buFont typeface="Courier New" charset="0"/>
              <a:buChar char="o"/>
            </a:pPr>
            <a:r>
              <a:rPr lang="en-AU" sz="1800" dirty="0"/>
              <a:t>a record of what was modified?</a:t>
            </a:r>
            <a:endParaRPr lang="en-GB" sz="1800" dirty="0"/>
          </a:p>
          <a:p>
            <a:pPr lvl="2">
              <a:buFont typeface="Courier New" charset="0"/>
              <a:buChar char="o"/>
            </a:pPr>
            <a:r>
              <a:rPr lang="en-AU" sz="1800" dirty="0"/>
              <a:t>for privacy and commercial-in-confidence matters, who has viewed the document (with time and date)?</a:t>
            </a:r>
            <a:endParaRPr lang="en-GB" sz="1800" dirty="0"/>
          </a:p>
          <a:p>
            <a:pPr lvl="2">
              <a:buFont typeface="Courier New" charset="0"/>
              <a:buChar char="o"/>
            </a:pPr>
            <a:r>
              <a:rPr lang="en-AU" sz="1800" dirty="0"/>
              <a:t>who made the final decision (with time and date?)</a:t>
            </a:r>
            <a:endParaRPr lang="en-AU" dirty="0"/>
          </a:p>
          <a:p>
            <a:pPr lvl="1">
              <a:buFont typeface="Wingdings" charset="2"/>
              <a:buChar char="q"/>
            </a:pPr>
            <a:r>
              <a:rPr lang="en-AU" sz="2000" dirty="0"/>
              <a:t> Does audit trail start by identifying the authority or delegated authority identified in legislation?</a:t>
            </a:r>
            <a:endParaRPr lang="en-GB" sz="2000" dirty="0"/>
          </a:p>
          <a:p>
            <a:pPr lvl="1">
              <a:buFont typeface="Wingdings" charset="2"/>
              <a:buChar char="q"/>
            </a:pPr>
            <a:r>
              <a:rPr lang="en-AU" sz="2000" dirty="0"/>
              <a:t> Does audit trail show who an authorised decision-maker is?</a:t>
            </a:r>
            <a:endParaRPr lang="en-GB" sz="2000" dirty="0"/>
          </a:p>
          <a:p>
            <a:pPr lvl="1">
              <a:buFont typeface="Wingdings" charset="2"/>
              <a:buChar char="q"/>
            </a:pPr>
            <a:r>
              <a:rPr lang="en-AU" sz="2000" dirty="0"/>
              <a:t> Does audit trail enable the recording of human intervention in automated processes, for example recording who is authorised to exercise intervention?</a:t>
            </a:r>
            <a:r>
              <a:rPr lang="en-US" sz="2000" dirty="0"/>
              <a:t> </a:t>
            </a:r>
            <a:endParaRPr lang="en-GB" sz="2000" dirty="0"/>
          </a:p>
          <a:p>
            <a:endParaRPr lang="en-US" dirty="0"/>
          </a:p>
        </p:txBody>
      </p:sp>
      <p:sp>
        <p:nvSpPr>
          <p:cNvPr id="4" name="Text Placeholder 3"/>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8" name="Picture 7" descr="A picture containing object, microscope&#10;&#10;Description automatically generated">
            <a:extLst>
              <a:ext uri="{FF2B5EF4-FFF2-40B4-BE49-F238E27FC236}">
                <a16:creationId xmlns:a16="http://schemas.microsoft.com/office/drawing/2014/main" id="{4EB3C22D-AEDB-174F-993F-567AF88E2BBB}"/>
              </a:ext>
            </a:extLst>
          </p:cNvPr>
          <p:cNvPicPr>
            <a:picLocks noChangeAspect="1"/>
          </p:cNvPicPr>
          <p:nvPr/>
        </p:nvPicPr>
        <p:blipFill>
          <a:blip r:embed="rId2"/>
          <a:stretch>
            <a:fillRect/>
          </a:stretch>
        </p:blipFill>
        <p:spPr>
          <a:xfrm>
            <a:off x="457200" y="2926080"/>
            <a:ext cx="3200400" cy="1672467"/>
          </a:xfrm>
          <a:prstGeom prst="rect">
            <a:avLst/>
          </a:prstGeom>
        </p:spPr>
      </p:pic>
    </p:spTree>
    <p:extLst>
      <p:ext uri="{BB962C8B-B14F-4D97-AF65-F5344CB8AC3E}">
        <p14:creationId xmlns:p14="http://schemas.microsoft.com/office/powerpoint/2010/main" val="9429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7B4A-197E-6A48-8B91-840020BAD5AB}"/>
              </a:ext>
            </a:extLst>
          </p:cNvPr>
          <p:cNvSpPr>
            <a:spLocks noGrp="1"/>
          </p:cNvSpPr>
          <p:nvPr>
            <p:ph type="title"/>
          </p:nvPr>
        </p:nvSpPr>
        <p:spPr/>
        <p:txBody>
          <a:bodyPr>
            <a:normAutofit fontScale="90000"/>
          </a:bodyPr>
          <a:lstStyle/>
          <a:p>
            <a:r>
              <a:rPr lang="en-US" dirty="0"/>
              <a:t>Profiling and machine learning: decision making in the age of Big Data</a:t>
            </a:r>
          </a:p>
        </p:txBody>
      </p:sp>
      <p:graphicFrame>
        <p:nvGraphicFramePr>
          <p:cNvPr id="7" name="Content Placeholder 6">
            <a:extLst>
              <a:ext uri="{FF2B5EF4-FFF2-40B4-BE49-F238E27FC236}">
                <a16:creationId xmlns:a16="http://schemas.microsoft.com/office/drawing/2014/main" id="{318166D1-41E1-9D4A-9572-4595CB6DF1BE}"/>
              </a:ext>
            </a:extLst>
          </p:cNvPr>
          <p:cNvGraphicFramePr>
            <a:graphicFrameLocks noGrp="1"/>
          </p:cNvGraphicFramePr>
          <p:nvPr>
            <p:ph idx="1"/>
            <p:extLst>
              <p:ext uri="{D42A27DB-BD31-4B8C-83A1-F6EECF244321}">
                <p14:modId xmlns:p14="http://schemas.microsoft.com/office/powerpoint/2010/main" val="3962636700"/>
              </p:ext>
            </p:extLst>
          </p:nvPr>
        </p:nvGraphicFramePr>
        <p:xfrm>
          <a:off x="4800600" y="594359"/>
          <a:ext cx="6492874" cy="5848434"/>
        </p:xfrm>
        <a:graphic>
          <a:graphicData uri="http://schemas.openxmlformats.org/drawingml/2006/table">
            <a:tbl>
              <a:tblPr/>
              <a:tblGrid>
                <a:gridCol w="3246437">
                  <a:extLst>
                    <a:ext uri="{9D8B030D-6E8A-4147-A177-3AD203B41FA5}">
                      <a16:colId xmlns:a16="http://schemas.microsoft.com/office/drawing/2014/main" val="4020637247"/>
                    </a:ext>
                  </a:extLst>
                </a:gridCol>
                <a:gridCol w="3246437">
                  <a:extLst>
                    <a:ext uri="{9D8B030D-6E8A-4147-A177-3AD203B41FA5}">
                      <a16:colId xmlns:a16="http://schemas.microsoft.com/office/drawing/2014/main" val="3665227087"/>
                    </a:ext>
                  </a:extLst>
                </a:gridCol>
              </a:tblGrid>
              <a:tr h="569355">
                <a:tc>
                  <a:txBody>
                    <a:bodyPr/>
                    <a:lstStyle/>
                    <a:p>
                      <a:r>
                        <a:rPr lang="en-AU" sz="1600" b="1" dirty="0">
                          <a:effectLst/>
                          <a:latin typeface="Calibri" panose="020F0502020204030204" pitchFamily="34" charset="0"/>
                          <a:cs typeface="Calibri" panose="020F0502020204030204" pitchFamily="34" charset="0"/>
                        </a:rPr>
                        <a:t>Benefits of profiling</a:t>
                      </a:r>
                      <a:endParaRPr lang="en-AU" sz="4000" dirty="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b="1" dirty="0">
                          <a:effectLst/>
                          <a:latin typeface="Calibri" panose="020F0502020204030204" pitchFamily="34" charset="0"/>
                          <a:cs typeface="Calibri" panose="020F0502020204030204" pitchFamily="34" charset="0"/>
                        </a:rPr>
                        <a:t>Risks of profiling</a:t>
                      </a:r>
                      <a:endParaRPr lang="en-AU" sz="4000" dirty="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625745"/>
                  </a:ext>
                </a:extLst>
              </a:tr>
              <a:tr h="569355">
                <a:tc>
                  <a:txBody>
                    <a:bodyPr/>
                    <a:lstStyle/>
                    <a:p>
                      <a:r>
                        <a:rPr lang="en-AU" sz="1600" dirty="0">
                          <a:effectLst/>
                          <a:latin typeface="Calibri" panose="020F0502020204030204" pitchFamily="34" charset="0"/>
                          <a:cs typeface="Calibri" panose="020F0502020204030204" pitchFamily="34" charset="0"/>
                        </a:rPr>
                        <a:t>Better market segmentation </a:t>
                      </a:r>
                      <a:endParaRPr lang="en-AU" sz="4000" dirty="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a:effectLst/>
                          <a:latin typeface="Calibri" panose="020F0502020204030204" pitchFamily="34" charset="0"/>
                          <a:cs typeface="Calibri" panose="020F0502020204030204" pitchFamily="34" charset="0"/>
                        </a:rPr>
                        <a:t>Infringement of fundamental rights and freedoms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717533"/>
                  </a:ext>
                </a:extLst>
              </a:tr>
              <a:tr h="1281051">
                <a:tc>
                  <a:txBody>
                    <a:bodyPr/>
                    <a:lstStyle/>
                    <a:p>
                      <a:r>
                        <a:rPr lang="en-AU" sz="1600">
                          <a:effectLst/>
                          <a:latin typeface="Calibri" panose="020F0502020204030204" pitchFamily="34" charset="0"/>
                          <a:cs typeface="Calibri" panose="020F0502020204030204" pitchFamily="34" charset="0"/>
                        </a:rPr>
                        <a:t>Permits analysis of risks and fraud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a:effectLst/>
                          <a:latin typeface="Calibri" panose="020F0502020204030204" pitchFamily="34" charset="0"/>
                          <a:cs typeface="Calibri" panose="020F0502020204030204" pitchFamily="34" charset="0"/>
                        </a:rPr>
                        <a:t>Certain sectors of society may</a:t>
                      </a:r>
                      <a:br>
                        <a:rPr lang="en-AU" sz="1600">
                          <a:effectLst/>
                          <a:latin typeface="Calibri" panose="020F0502020204030204" pitchFamily="34" charset="0"/>
                          <a:cs typeface="Calibri" panose="020F0502020204030204" pitchFamily="34" charset="0"/>
                        </a:rPr>
                      </a:br>
                      <a:r>
                        <a:rPr lang="en-AU" sz="1600">
                          <a:effectLst/>
                          <a:latin typeface="Calibri" panose="020F0502020204030204" pitchFamily="34" charset="0"/>
                          <a:cs typeface="Calibri" panose="020F0502020204030204" pitchFamily="34" charset="0"/>
                        </a:rPr>
                        <a:t>be underrepresented — eg older generation/ vulnerable individuals or those with limited social media presence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56101"/>
                  </a:ext>
                </a:extLst>
              </a:tr>
              <a:tr h="925202">
                <a:tc>
                  <a:txBody>
                    <a:bodyPr/>
                    <a:lstStyle/>
                    <a:p>
                      <a:r>
                        <a:rPr lang="en-AU" sz="1600">
                          <a:effectLst/>
                          <a:latin typeface="Calibri" panose="020F0502020204030204" pitchFamily="34" charset="0"/>
                          <a:cs typeface="Calibri" panose="020F0502020204030204" pitchFamily="34" charset="0"/>
                        </a:rPr>
                        <a:t>Adapting offers of goods and services as well as prices to align with individual consumer demand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a:effectLst/>
                          <a:latin typeface="Calibri" panose="020F0502020204030204" pitchFamily="34" charset="0"/>
                          <a:cs typeface="Calibri" panose="020F0502020204030204" pitchFamily="34" charset="0"/>
                        </a:rPr>
                        <a:t>Can be used to deduce sensitive personal data from non-sensitive personal data, with a reasonable degree of certainty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1738"/>
                  </a:ext>
                </a:extLst>
              </a:tr>
              <a:tr h="569355">
                <a:tc>
                  <a:txBody>
                    <a:bodyPr/>
                    <a:lstStyle/>
                    <a:p>
                      <a:r>
                        <a:rPr lang="en-AU" sz="1600">
                          <a:effectLst/>
                          <a:latin typeface="Calibri" panose="020F0502020204030204" pitchFamily="34" charset="0"/>
                          <a:cs typeface="Calibri" panose="020F0502020204030204" pitchFamily="34" charset="0"/>
                        </a:rPr>
                        <a:t>Improvements in medicine, education, healthcare and transportation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dirty="0">
                          <a:effectLst/>
                          <a:latin typeface="Calibri" panose="020F0502020204030204" pitchFamily="34" charset="0"/>
                          <a:cs typeface="Calibri" panose="020F0502020204030204" pitchFamily="34" charset="0"/>
                        </a:rPr>
                        <a:t>Unjustifiable deprivation of services or goods </a:t>
                      </a:r>
                      <a:endParaRPr lang="en-AU" sz="4000" dirty="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822473"/>
                  </a:ext>
                </a:extLst>
              </a:tr>
              <a:tr h="925202">
                <a:tc>
                  <a:txBody>
                    <a:bodyPr/>
                    <a:lstStyle/>
                    <a:p>
                      <a:r>
                        <a:rPr lang="en-AU" sz="1600">
                          <a:effectLst/>
                          <a:latin typeface="Calibri" panose="020F0502020204030204" pitchFamily="34" charset="0"/>
                          <a:cs typeface="Calibri" panose="020F0502020204030204" pitchFamily="34" charset="0"/>
                        </a:rPr>
                        <a:t>Provide access to credit using different methods to traditional credit-scoring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a:effectLst/>
                          <a:latin typeface="Calibri" panose="020F0502020204030204" pitchFamily="34" charset="0"/>
                          <a:cs typeface="Calibri" panose="020F0502020204030204" pitchFamily="34" charset="0"/>
                        </a:rPr>
                        <a:t>Risk of data broking industry being set up to use information for their own commercial interest without individual’s knowledge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311833"/>
                  </a:ext>
                </a:extLst>
              </a:tr>
              <a:tr h="569355">
                <a:tc>
                  <a:txBody>
                    <a:bodyPr/>
                    <a:lstStyle/>
                    <a:p>
                      <a:r>
                        <a:rPr lang="en-AU" sz="1600">
                          <a:effectLst/>
                          <a:latin typeface="Calibri" panose="020F0502020204030204" pitchFamily="34" charset="0"/>
                          <a:cs typeface="Calibri" panose="020F0502020204030204" pitchFamily="34" charset="0"/>
                        </a:rPr>
                        <a:t>Can provide more consistency in the decision-making process </a:t>
                      </a:r>
                      <a:endParaRPr lang="en-AU" sz="400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r>
                        <a:rPr lang="en-AU" sz="1600" dirty="0">
                          <a:effectLst/>
                          <a:latin typeface="Calibri" panose="020F0502020204030204" pitchFamily="34" charset="0"/>
                          <a:cs typeface="Calibri" panose="020F0502020204030204" pitchFamily="34" charset="0"/>
                        </a:rPr>
                        <a:t>Using profiling techniques can jeopardise data accuracy </a:t>
                      </a:r>
                      <a:endParaRPr lang="en-AU" sz="4000" dirty="0">
                        <a:effectLst/>
                        <a:latin typeface="Calibri" panose="020F0502020204030204" pitchFamily="34" charset="0"/>
                        <a:cs typeface="Calibri" panose="020F0502020204030204" pitchFamily="34" charset="0"/>
                      </a:endParaRPr>
                    </a:p>
                  </a:txBody>
                  <a:tcPr marL="59026" marR="59026" marT="29513" marB="2951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007243"/>
                  </a:ext>
                </a:extLst>
              </a:tr>
            </a:tbl>
          </a:graphicData>
        </a:graphic>
      </p:graphicFrame>
      <p:sp>
        <p:nvSpPr>
          <p:cNvPr id="4" name="Text Placeholder 3">
            <a:extLst>
              <a:ext uri="{FF2B5EF4-FFF2-40B4-BE49-F238E27FC236}">
                <a16:creationId xmlns:a16="http://schemas.microsoft.com/office/drawing/2014/main" id="{93615C1D-B1DD-1C46-B302-7D44DD695BD2}"/>
              </a:ext>
            </a:extLst>
          </p:cNvPr>
          <p:cNvSpPr>
            <a:spLocks noGrp="1"/>
          </p:cNvSpPr>
          <p:nvPr>
            <p:ph type="body" sz="half" idx="2"/>
          </p:nvPr>
        </p:nvSpPr>
        <p:spPr/>
        <p:txBody>
          <a:bodyPr/>
          <a:lstStyle/>
          <a:p>
            <a:endParaRPr lang="en-US" dirty="0"/>
          </a:p>
          <a:p>
            <a:endParaRPr lang="en-US" dirty="0"/>
          </a:p>
          <a:p>
            <a:r>
              <a:rPr lang="en-AU" dirty="0"/>
              <a:t>UK Information Commissioner, </a:t>
            </a:r>
            <a:r>
              <a:rPr lang="en-AU" i="1" dirty="0"/>
              <a:t>Profiling and Automated-Decision-Making </a:t>
            </a:r>
            <a:r>
              <a:rPr lang="en-AU" dirty="0"/>
              <a:t>(April 2017)</a:t>
            </a:r>
          </a:p>
          <a:p>
            <a:endParaRPr lang="en-US" dirty="0"/>
          </a:p>
        </p:txBody>
      </p:sp>
      <p:sp>
        <p:nvSpPr>
          <p:cNvPr id="5" name="Footer Placeholder 4">
            <a:extLst>
              <a:ext uri="{FF2B5EF4-FFF2-40B4-BE49-F238E27FC236}">
                <a16:creationId xmlns:a16="http://schemas.microsoft.com/office/drawing/2014/main" id="{E025D7E7-7E53-0A4F-A3B4-A5BEDF9830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44D8DC-76B2-8C49-97AB-8CFFE905A2A0}"/>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232423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A4BA-F3A7-B14E-AA05-28C8A3F2A1E4}"/>
              </a:ext>
            </a:extLst>
          </p:cNvPr>
          <p:cNvSpPr>
            <a:spLocks noGrp="1"/>
          </p:cNvSpPr>
          <p:nvPr>
            <p:ph type="title"/>
          </p:nvPr>
        </p:nvSpPr>
        <p:spPr/>
        <p:txBody>
          <a:bodyPr>
            <a:normAutofit/>
          </a:bodyPr>
          <a:lstStyle/>
          <a:p>
            <a:r>
              <a:rPr lang="en-US" dirty="0"/>
              <a:t>Computers </a:t>
            </a:r>
            <a:br>
              <a:rPr lang="en-US" dirty="0"/>
            </a:br>
            <a:r>
              <a:rPr lang="en-US" dirty="0"/>
              <a:t>can say ‘no’</a:t>
            </a:r>
          </a:p>
        </p:txBody>
      </p:sp>
      <p:sp>
        <p:nvSpPr>
          <p:cNvPr id="3" name="Content Placeholder 2">
            <a:extLst>
              <a:ext uri="{FF2B5EF4-FFF2-40B4-BE49-F238E27FC236}">
                <a16:creationId xmlns:a16="http://schemas.microsoft.com/office/drawing/2014/main" id="{E29FD020-9DD2-8543-B70C-3904012BC08B}"/>
              </a:ext>
            </a:extLst>
          </p:cNvPr>
          <p:cNvSpPr>
            <a:spLocks noGrp="1"/>
          </p:cNvSpPr>
          <p:nvPr>
            <p:ph idx="1"/>
          </p:nvPr>
        </p:nvSpPr>
        <p:spPr/>
        <p:txBody>
          <a:bodyPr>
            <a:normAutofit fontScale="85000" lnSpcReduction="20000"/>
          </a:bodyPr>
          <a:lstStyle/>
          <a:p>
            <a:endParaRPr lang="en-AU" dirty="0"/>
          </a:p>
          <a:p>
            <a:r>
              <a:rPr lang="en-US" sz="2400" b="1" dirty="0"/>
              <a:t>Government decision maker: who ‘decides’? </a:t>
            </a:r>
          </a:p>
          <a:p>
            <a:r>
              <a:rPr lang="en-US" sz="2200" b="1" i="1" dirty="0"/>
              <a:t>Who </a:t>
            </a:r>
            <a:r>
              <a:rPr lang="en-US" sz="2200" b="1" dirty="0"/>
              <a:t>is the decision-maker?  </a:t>
            </a:r>
          </a:p>
          <a:p>
            <a:r>
              <a:rPr lang="en-US" sz="2200" b="1" dirty="0"/>
              <a:t>To </a:t>
            </a:r>
            <a:r>
              <a:rPr lang="en-US" sz="2200" b="1" i="1" dirty="0"/>
              <a:t>whom </a:t>
            </a:r>
            <a:r>
              <a:rPr lang="en-US" sz="2200" b="1" dirty="0"/>
              <a:t>has authority to decide been delegated?</a:t>
            </a:r>
            <a:endParaRPr lang="en-US" sz="2200" b="1" i="1" dirty="0"/>
          </a:p>
          <a:p>
            <a:pPr marL="274320" lvl="2" indent="-91440">
              <a:spcBef>
                <a:spcPts val="1200"/>
              </a:spcBef>
              <a:spcAft>
                <a:spcPts val="200"/>
              </a:spcAft>
              <a:buSzPct val="100000"/>
              <a:buFont typeface="Arial" charset="0"/>
              <a:buChar char="•"/>
            </a:pPr>
            <a:r>
              <a:rPr lang="en-AU" sz="1900" dirty="0"/>
              <a:t> A</a:t>
            </a:r>
            <a:r>
              <a:rPr lang="en-AU" sz="2200" dirty="0"/>
              <a:t>uthorised decision-maker? </a:t>
            </a:r>
          </a:p>
          <a:p>
            <a:pPr marL="274320" lvl="2" indent="-91440">
              <a:spcBef>
                <a:spcPts val="1200"/>
              </a:spcBef>
              <a:spcAft>
                <a:spcPts val="200"/>
              </a:spcAft>
              <a:buSzPct val="100000"/>
              <a:buFont typeface="Arial" charset="0"/>
              <a:buChar char="•"/>
            </a:pPr>
            <a:r>
              <a:rPr lang="en-AU" sz="2200" dirty="0"/>
              <a:t> Policy maker?</a:t>
            </a:r>
          </a:p>
          <a:p>
            <a:pPr marL="274320" lvl="2" indent="-91440">
              <a:spcBef>
                <a:spcPts val="1200"/>
              </a:spcBef>
              <a:spcAft>
                <a:spcPts val="200"/>
              </a:spcAft>
              <a:buSzPct val="100000"/>
              <a:buFont typeface="Arial" charset="0"/>
              <a:buChar char="•"/>
            </a:pPr>
            <a:r>
              <a:rPr lang="en-AU" sz="2200" dirty="0"/>
              <a:t> Computer programmer?</a:t>
            </a:r>
          </a:p>
          <a:p>
            <a:pPr marL="274320" lvl="2" indent="-91440">
              <a:spcBef>
                <a:spcPts val="1200"/>
              </a:spcBef>
              <a:spcAft>
                <a:spcPts val="200"/>
              </a:spcAft>
              <a:buSzPct val="100000"/>
              <a:buFont typeface="Arial" charset="0"/>
              <a:buChar char="•"/>
            </a:pPr>
            <a:r>
              <a:rPr lang="en-AU" sz="2200" dirty="0"/>
              <a:t> Computer itself (AI)?</a:t>
            </a:r>
            <a:endParaRPr lang="en-AU" dirty="0"/>
          </a:p>
          <a:p>
            <a:r>
              <a:rPr lang="en-AU" dirty="0"/>
              <a:t>s 495A(1) of the </a:t>
            </a:r>
            <a:r>
              <a:rPr lang="en-AU" i="1" dirty="0"/>
              <a:t>Migration Act </a:t>
            </a:r>
            <a:r>
              <a:rPr lang="en-AU" dirty="0"/>
              <a:t>1958 (</a:t>
            </a:r>
            <a:r>
              <a:rPr lang="en-AU" dirty="0" err="1"/>
              <a:t>Cth</a:t>
            </a:r>
            <a:r>
              <a:rPr lang="en-AU" dirty="0"/>
              <a:t>): </a:t>
            </a:r>
          </a:p>
          <a:p>
            <a:pPr marL="201168" lvl="1" indent="0">
              <a:buNone/>
            </a:pPr>
            <a:r>
              <a:rPr lang="en-AU" dirty="0"/>
              <a:t>The Minister may arrange for the use, under the Minister’s control, of computer programs for any purposes for which the Minister may, or must, under the designated migration law: </a:t>
            </a:r>
          </a:p>
          <a:p>
            <a:pPr marL="201168" lvl="1" indent="0">
              <a:buNone/>
            </a:pPr>
            <a:r>
              <a:rPr lang="en-AU" dirty="0"/>
              <a:t>(a)  make a decision; or </a:t>
            </a:r>
          </a:p>
          <a:p>
            <a:pPr marL="201168" lvl="1" indent="0">
              <a:buNone/>
            </a:pPr>
            <a:r>
              <a:rPr lang="en-AU" dirty="0"/>
              <a:t>(b)  exercise any power, or comply with any obligation; or </a:t>
            </a:r>
          </a:p>
          <a:p>
            <a:pPr marL="201168" lvl="1" indent="0">
              <a:buNone/>
            </a:pPr>
            <a:r>
              <a:rPr lang="en-AU" dirty="0"/>
              <a:t>(c)  do anything else related  to making a decision, exercising a power, or complying with an obligation. </a:t>
            </a:r>
          </a:p>
          <a:p>
            <a:r>
              <a:rPr lang="en-US" dirty="0"/>
              <a:t>Similarly see s 6A of the </a:t>
            </a:r>
            <a:r>
              <a:rPr lang="en-US" i="1" dirty="0"/>
              <a:t>Social Security (Administration) Act </a:t>
            </a:r>
            <a:r>
              <a:rPr lang="en-US" dirty="0"/>
              <a:t>1999 (</a:t>
            </a:r>
            <a:r>
              <a:rPr lang="en-US" dirty="0" err="1"/>
              <a:t>Cth</a:t>
            </a:r>
            <a:r>
              <a:rPr lang="en-US" dirty="0"/>
              <a:t>).</a:t>
            </a:r>
          </a:p>
        </p:txBody>
      </p:sp>
      <p:sp>
        <p:nvSpPr>
          <p:cNvPr id="4" name="Text Placeholder 3">
            <a:extLst>
              <a:ext uri="{FF2B5EF4-FFF2-40B4-BE49-F238E27FC236}">
                <a16:creationId xmlns:a16="http://schemas.microsoft.com/office/drawing/2014/main" id="{CC7C07C3-548C-9A47-BEA9-AAF81A17F3A8}"/>
              </a:ext>
            </a:extLst>
          </p:cNvPr>
          <p:cNvSpPr>
            <a:spLocks noGrp="1"/>
          </p:cNvSpPr>
          <p:nvPr>
            <p:ph type="body" sz="half" idx="2"/>
          </p:nvPr>
        </p:nvSpPr>
        <p:spPr/>
        <p:txBody>
          <a:bodyPr/>
          <a:lstStyle/>
          <a:p>
            <a:endParaRPr lang="en-US" dirty="0"/>
          </a:p>
        </p:txBody>
      </p:sp>
      <p:sp>
        <p:nvSpPr>
          <p:cNvPr id="5" name="Footer Placeholder 4">
            <a:extLst>
              <a:ext uri="{FF2B5EF4-FFF2-40B4-BE49-F238E27FC236}">
                <a16:creationId xmlns:a16="http://schemas.microsoft.com/office/drawing/2014/main" id="{99F86FB2-479B-7643-B9DF-721B9D123A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DD3BA-F266-F74E-9958-1D1C01D411AF}"/>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7" name="Picture 6">
            <a:extLst>
              <a:ext uri="{FF2B5EF4-FFF2-40B4-BE49-F238E27FC236}">
                <a16:creationId xmlns:a16="http://schemas.microsoft.com/office/drawing/2014/main" id="{7FC60E94-77E7-D649-969F-413E4C0EB6C7}"/>
              </a:ext>
            </a:extLst>
          </p:cNvPr>
          <p:cNvPicPr>
            <a:picLocks noChangeAspect="1"/>
          </p:cNvPicPr>
          <p:nvPr/>
        </p:nvPicPr>
        <p:blipFill>
          <a:blip r:embed="rId2"/>
          <a:stretch>
            <a:fillRect/>
          </a:stretch>
        </p:blipFill>
        <p:spPr>
          <a:xfrm>
            <a:off x="619125" y="3177367"/>
            <a:ext cx="2876550" cy="2876550"/>
          </a:xfrm>
          <a:prstGeom prst="rect">
            <a:avLst/>
          </a:prstGeom>
        </p:spPr>
      </p:pic>
    </p:spTree>
    <p:extLst>
      <p:ext uri="{BB962C8B-B14F-4D97-AF65-F5344CB8AC3E}">
        <p14:creationId xmlns:p14="http://schemas.microsoft.com/office/powerpoint/2010/main" val="156516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18" y="640080"/>
            <a:ext cx="3560164" cy="2286000"/>
          </a:xfrm>
        </p:spPr>
        <p:txBody>
          <a:bodyPr>
            <a:normAutofit/>
          </a:bodyPr>
          <a:lstStyle/>
          <a:p>
            <a:r>
              <a:rPr lang="en-US" dirty="0"/>
              <a:t>Is it ok for computers </a:t>
            </a:r>
            <a:br>
              <a:rPr lang="en-US" dirty="0"/>
            </a:br>
            <a:r>
              <a:rPr lang="en-US" dirty="0"/>
              <a:t>to say no?</a:t>
            </a:r>
          </a:p>
        </p:txBody>
      </p:sp>
      <p:sp>
        <p:nvSpPr>
          <p:cNvPr id="3" name="Content Placeholder 2"/>
          <p:cNvSpPr>
            <a:spLocks noGrp="1"/>
          </p:cNvSpPr>
          <p:nvPr>
            <p:ph idx="1"/>
          </p:nvPr>
        </p:nvSpPr>
        <p:spPr>
          <a:xfrm>
            <a:off x="4800599" y="731520"/>
            <a:ext cx="6621905" cy="5257800"/>
          </a:xfrm>
        </p:spPr>
        <p:txBody>
          <a:bodyPr>
            <a:normAutofit/>
          </a:bodyPr>
          <a:lstStyle/>
          <a:p>
            <a:endParaRPr lang="en-US" dirty="0"/>
          </a:p>
          <a:p>
            <a:r>
              <a:rPr lang="en-AU" sz="2200" b="1" dirty="0"/>
              <a:t>Is concept of delegation appropriate in this context? </a:t>
            </a:r>
          </a:p>
          <a:p>
            <a:pPr marL="342900" lvl="1" indent="-342900">
              <a:spcBef>
                <a:spcPts val="1200"/>
              </a:spcBef>
              <a:spcAft>
                <a:spcPts val="200"/>
              </a:spcAft>
              <a:buSzPct val="100000"/>
              <a:buFont typeface="Arial" panose="020B0604020202020204" pitchFamily="34" charset="0"/>
              <a:buChar char="•"/>
            </a:pPr>
            <a:r>
              <a:rPr lang="en-AU" sz="2200" dirty="0"/>
              <a:t>Can a computer program act independently of its programmer or relevant government agency, just like a human delegate?</a:t>
            </a:r>
            <a:endParaRPr lang="en-US" sz="2200" dirty="0"/>
          </a:p>
          <a:p>
            <a:pPr marL="342900" lvl="1" indent="-342900">
              <a:spcBef>
                <a:spcPts val="1200"/>
              </a:spcBef>
              <a:spcAft>
                <a:spcPts val="200"/>
              </a:spcAft>
              <a:buSzPct val="100000"/>
              <a:buFont typeface="Arial" panose="020B0604020202020204" pitchFamily="34" charset="0"/>
              <a:buChar char="•"/>
            </a:pPr>
            <a:r>
              <a:rPr lang="en-AU" sz="2200" dirty="0"/>
              <a:t>What if computer determines some, but not all, elements of administrative decision? </a:t>
            </a:r>
          </a:p>
          <a:p>
            <a:pPr marL="342900" lvl="1" indent="-342900">
              <a:spcBef>
                <a:spcPts val="1200"/>
              </a:spcBef>
              <a:spcAft>
                <a:spcPts val="200"/>
              </a:spcAft>
              <a:buSzPct val="100000"/>
              <a:buFont typeface="Arial" panose="020B0604020202020204" pitchFamily="34" charset="0"/>
              <a:buChar char="•"/>
            </a:pPr>
            <a:r>
              <a:rPr lang="en-AU" sz="2200" dirty="0"/>
              <a:t>Should determination of those elements be treated as subject of separate decisions from those elements determined by human decision-maker?</a:t>
            </a:r>
            <a:r>
              <a:rPr lang="en-US" sz="2200" dirty="0"/>
              <a:t> </a:t>
            </a:r>
          </a:p>
          <a:p>
            <a:pPr marL="342900" lvl="1" indent="-342900">
              <a:spcBef>
                <a:spcPts val="1200"/>
              </a:spcBef>
              <a:spcAft>
                <a:spcPts val="200"/>
              </a:spcAft>
              <a:buSzPct val="100000"/>
              <a:buFont typeface="Arial" panose="020B0604020202020204" pitchFamily="34" charset="0"/>
              <a:buChar char="•"/>
            </a:pPr>
            <a:r>
              <a:rPr lang="en-US" sz="2300" dirty="0"/>
              <a:t>What happens when technology allows a shift from use of decision </a:t>
            </a:r>
            <a:r>
              <a:rPr lang="en-US" sz="2300" i="1" dirty="0"/>
              <a:t>support</a:t>
            </a:r>
            <a:r>
              <a:rPr lang="en-US" sz="2300" dirty="0"/>
              <a:t> tools, where intelligent systems </a:t>
            </a:r>
            <a:r>
              <a:rPr lang="en-US" sz="2300" i="1" dirty="0"/>
              <a:t>replace</a:t>
            </a:r>
            <a:r>
              <a:rPr lang="en-US" sz="2300" dirty="0"/>
              <a:t> human discretion and judgment</a:t>
            </a:r>
            <a:r>
              <a:rPr lang="en-US" sz="2000" dirty="0"/>
              <a:t>?</a:t>
            </a:r>
          </a:p>
          <a:p>
            <a:pPr marL="342900" lvl="1" indent="-342900">
              <a:spcBef>
                <a:spcPts val="1200"/>
              </a:spcBef>
              <a:spcAft>
                <a:spcPts val="200"/>
              </a:spcAft>
              <a:buSzPct val="100000"/>
              <a:buFont typeface="Arial" panose="020B0604020202020204" pitchFamily="34" charset="0"/>
              <a:buChar char="•"/>
            </a:pPr>
            <a:endParaRPr lang="en-US" sz="2200" dirty="0"/>
          </a:p>
          <a:p>
            <a:pPr marL="274320" lvl="2" indent="-91440">
              <a:spcBef>
                <a:spcPts val="1200"/>
              </a:spcBef>
              <a:spcAft>
                <a:spcPts val="200"/>
              </a:spcAft>
              <a:buSzPct val="100000"/>
              <a:buFont typeface="Arial" charset="0"/>
              <a:buChar char="•"/>
            </a:pPr>
            <a:endParaRPr lang="en-AU" sz="2600" dirty="0"/>
          </a:p>
          <a:p>
            <a:pPr marL="91440" lvl="1" indent="-91440">
              <a:spcBef>
                <a:spcPts val="1200"/>
              </a:spcBef>
              <a:spcAft>
                <a:spcPts val="200"/>
              </a:spcAft>
              <a:buSzPct val="100000"/>
              <a:buFont typeface="Arial" charset="0"/>
              <a:buChar char="•"/>
            </a:pPr>
            <a:endParaRPr lang="en-AU" sz="1200" dirty="0"/>
          </a:p>
          <a:p>
            <a:pPr>
              <a:buFont typeface="Arial" charset="0"/>
              <a:buChar char="•"/>
            </a:pPr>
            <a:endParaRPr lang="en-US" sz="1900" dirty="0"/>
          </a:p>
          <a:p>
            <a:pPr marL="761238" lvl="2" indent="-285750">
              <a:buFont typeface="Courier New" charset="0"/>
              <a:buChar char="o"/>
            </a:pPr>
            <a:endParaRPr lang="en-US" sz="1800" dirty="0"/>
          </a:p>
          <a:p>
            <a:endParaRPr lang="en-US" dirty="0"/>
          </a:p>
        </p:txBody>
      </p:sp>
      <p:sp>
        <p:nvSpPr>
          <p:cNvPr id="4" name="Text Placeholder 3"/>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7" name="Picture 6">
            <a:extLst>
              <a:ext uri="{FF2B5EF4-FFF2-40B4-BE49-F238E27FC236}">
                <a16:creationId xmlns:a16="http://schemas.microsoft.com/office/drawing/2014/main" id="{E5A221C2-CDAE-C24A-8F1A-B8BCBD53C927}"/>
              </a:ext>
            </a:extLst>
          </p:cNvPr>
          <p:cNvPicPr>
            <a:picLocks noChangeAspect="1"/>
          </p:cNvPicPr>
          <p:nvPr/>
        </p:nvPicPr>
        <p:blipFill>
          <a:blip r:embed="rId2"/>
          <a:stretch>
            <a:fillRect/>
          </a:stretch>
        </p:blipFill>
        <p:spPr>
          <a:xfrm>
            <a:off x="619125" y="3177367"/>
            <a:ext cx="2876550" cy="2876550"/>
          </a:xfrm>
          <a:prstGeom prst="rect">
            <a:avLst/>
          </a:prstGeom>
        </p:spPr>
      </p:pic>
    </p:spTree>
    <p:extLst>
      <p:ext uri="{BB962C8B-B14F-4D97-AF65-F5344CB8AC3E}">
        <p14:creationId xmlns:p14="http://schemas.microsoft.com/office/powerpoint/2010/main" val="214410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‘Black Box’ Problem </a:t>
            </a:r>
          </a:p>
        </p:txBody>
      </p:sp>
      <p:sp>
        <p:nvSpPr>
          <p:cNvPr id="3" name="Content Placeholder 2"/>
          <p:cNvSpPr>
            <a:spLocks noGrp="1"/>
          </p:cNvSpPr>
          <p:nvPr>
            <p:ph idx="1"/>
          </p:nvPr>
        </p:nvSpPr>
        <p:spPr/>
        <p:txBody>
          <a:bodyPr>
            <a:normAutofit/>
          </a:bodyPr>
          <a:lstStyle/>
          <a:p>
            <a:endParaRPr lang="en-US" dirty="0"/>
          </a:p>
          <a:p>
            <a:pPr marL="201168" lvl="1" indent="0">
              <a:buNone/>
            </a:pPr>
            <a:r>
              <a:rPr lang="en-US" sz="2400" dirty="0"/>
              <a:t>Testing the </a:t>
            </a:r>
            <a:r>
              <a:rPr lang="en-US" sz="2400" i="1" dirty="0"/>
              <a:t>Better Practice Guide </a:t>
            </a:r>
            <a:r>
              <a:rPr lang="en-US" sz="2400" dirty="0"/>
              <a:t>Audit Trail requirement against the ‘black box’ problem:</a:t>
            </a:r>
          </a:p>
          <a:p>
            <a:pPr lvl="1">
              <a:buFont typeface="Arial" charset="0"/>
              <a:buChar char="•"/>
            </a:pPr>
            <a:endParaRPr lang="en-US" sz="2400" dirty="0"/>
          </a:p>
          <a:p>
            <a:pPr lvl="2">
              <a:buFont typeface="Arial" charset="0"/>
              <a:buChar char="•"/>
            </a:pPr>
            <a:r>
              <a:rPr lang="en-US" sz="2000" dirty="0"/>
              <a:t>Is the predictive algorithm a (trade) secret?</a:t>
            </a:r>
          </a:p>
          <a:p>
            <a:pPr lvl="2">
              <a:buFont typeface="Arial" charset="0"/>
              <a:buChar char="•"/>
            </a:pPr>
            <a:endParaRPr lang="en-GB" sz="2000" dirty="0"/>
          </a:p>
          <a:p>
            <a:pPr lvl="2">
              <a:buFont typeface="Arial" charset="0"/>
              <a:buChar char="•"/>
            </a:pPr>
            <a:r>
              <a:rPr lang="en-US" sz="2000" dirty="0"/>
              <a:t>Was implementation secret?</a:t>
            </a:r>
          </a:p>
          <a:p>
            <a:pPr lvl="2">
              <a:buFont typeface="Arial" charset="0"/>
              <a:buChar char="•"/>
            </a:pPr>
            <a:endParaRPr lang="en-US" sz="2000" dirty="0"/>
          </a:p>
          <a:p>
            <a:pPr lvl="2">
              <a:buFont typeface="Arial" charset="0"/>
              <a:buChar char="•"/>
            </a:pPr>
            <a:r>
              <a:rPr lang="en-US" sz="2000" dirty="0"/>
              <a:t>Is process (precisely) described?</a:t>
            </a:r>
          </a:p>
          <a:p>
            <a:pPr lvl="2">
              <a:buFont typeface="Arial" charset="0"/>
              <a:buChar char="•"/>
            </a:pPr>
            <a:endParaRPr lang="en-US" sz="2000" dirty="0"/>
          </a:p>
          <a:p>
            <a:pPr lvl="2">
              <a:buFont typeface="Arial" charset="0"/>
              <a:buChar char="•"/>
            </a:pPr>
            <a:r>
              <a:rPr lang="en-US" sz="2000" dirty="0"/>
              <a:t>Is the process of reasoning by an autonomous system unknowable?</a:t>
            </a:r>
          </a:p>
          <a:p>
            <a:pPr lvl="2">
              <a:buFont typeface="Arial" charset="0"/>
              <a:buChar char="•"/>
            </a:pPr>
            <a:endParaRPr lang="en-US" sz="2000" dirty="0"/>
          </a:p>
          <a:p>
            <a:pPr lvl="2">
              <a:buFont typeface="Arial" charset="0"/>
              <a:buChar char="•"/>
            </a:pPr>
            <a:r>
              <a:rPr lang="en-US" sz="2000" dirty="0"/>
              <a:t>Has the human middleman been rendered obsolete?</a:t>
            </a:r>
          </a:p>
          <a:p>
            <a:pPr lvl="1">
              <a:buFont typeface="Arial" charset="0"/>
              <a:buChar char="•"/>
            </a:pPr>
            <a:endParaRPr lang="en-US" sz="2400" dirty="0"/>
          </a:p>
          <a:p>
            <a:pPr lvl="1">
              <a:buFont typeface="Arial" charset="0"/>
              <a:buChar char="•"/>
            </a:pPr>
            <a:endParaRPr lang="en-US" sz="2400" dirty="0"/>
          </a:p>
          <a:p>
            <a:pPr lvl="1">
              <a:buFont typeface="Arial" charset="0"/>
              <a:buChar char="•"/>
            </a:pPr>
            <a:endParaRPr lang="en-US" sz="2400" dirty="0"/>
          </a:p>
          <a:p>
            <a:pPr lvl="1">
              <a:buFont typeface="Arial" charset="0"/>
              <a:buChar char="•"/>
            </a:pPr>
            <a:endParaRPr lang="en-US" sz="2400" dirty="0"/>
          </a:p>
          <a:p>
            <a:pPr lvl="1">
              <a:buFont typeface="Arial" charset="0"/>
              <a:buChar char="•"/>
            </a:pPr>
            <a:endParaRPr lang="en-US" sz="3000" dirty="0"/>
          </a:p>
          <a:p>
            <a:pPr lvl="1">
              <a:buFont typeface="Arial" charset="0"/>
              <a:buChar char="•"/>
            </a:pPr>
            <a:endParaRPr lang="en-US" sz="3000" dirty="0"/>
          </a:p>
          <a:p>
            <a:pPr lvl="1">
              <a:buFont typeface="Arial" charset="0"/>
              <a:buChar char="•"/>
            </a:pPr>
            <a:endParaRPr lang="en-GB" sz="3000" dirty="0"/>
          </a:p>
          <a:p>
            <a:pPr lvl="1">
              <a:buFont typeface="Arial" charset="0"/>
              <a:buChar char="•"/>
            </a:pPr>
            <a:endParaRPr lang="en-US" sz="3200" dirty="0"/>
          </a:p>
        </p:txBody>
      </p:sp>
      <p:sp>
        <p:nvSpPr>
          <p:cNvPr id="4" name="Text Placeholder 3"/>
          <p:cNvSpPr>
            <a:spLocks noGrp="1"/>
          </p:cNvSpPr>
          <p:nvPr>
            <p:ph type="body" sz="half" idx="2"/>
          </p:nvPr>
        </p:nvSpPr>
        <p:spPr/>
        <p:txBody>
          <a:bodyPr/>
          <a:lstStyle/>
          <a:p>
            <a:pPr algn="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9" name="Picture 8">
            <a:extLst>
              <a:ext uri="{FF2B5EF4-FFF2-40B4-BE49-F238E27FC236}">
                <a16:creationId xmlns:a16="http://schemas.microsoft.com/office/drawing/2014/main" id="{ADBBD3B8-E56C-974A-8FF7-011665EC040B}"/>
              </a:ext>
            </a:extLst>
          </p:cNvPr>
          <p:cNvPicPr>
            <a:picLocks noChangeAspect="1"/>
          </p:cNvPicPr>
          <p:nvPr/>
        </p:nvPicPr>
        <p:blipFill>
          <a:blip r:embed="rId2"/>
          <a:stretch>
            <a:fillRect/>
          </a:stretch>
        </p:blipFill>
        <p:spPr>
          <a:xfrm>
            <a:off x="457200" y="3543300"/>
            <a:ext cx="3249575" cy="2506028"/>
          </a:xfrm>
          <a:prstGeom prst="rect">
            <a:avLst/>
          </a:prstGeom>
        </p:spPr>
      </p:pic>
    </p:spTree>
    <p:extLst>
      <p:ext uri="{BB962C8B-B14F-4D97-AF65-F5344CB8AC3E}">
        <p14:creationId xmlns:p14="http://schemas.microsoft.com/office/powerpoint/2010/main" val="144182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B031-AE64-3A4D-B6F5-2CEEE8C87011}"/>
              </a:ext>
            </a:extLst>
          </p:cNvPr>
          <p:cNvSpPr>
            <a:spLocks noGrp="1"/>
          </p:cNvSpPr>
          <p:nvPr>
            <p:ph type="title"/>
          </p:nvPr>
        </p:nvSpPr>
        <p:spPr/>
        <p:txBody>
          <a:bodyPr>
            <a:normAutofit/>
          </a:bodyPr>
          <a:lstStyle/>
          <a:p>
            <a:r>
              <a:rPr lang="en-US" sz="2800" dirty="0"/>
              <a:t>Sustaining </a:t>
            </a:r>
            <a:br>
              <a:rPr lang="en-US" sz="2800" dirty="0"/>
            </a:br>
            <a:r>
              <a:rPr lang="en-US" sz="2800" dirty="0"/>
              <a:t>public law values</a:t>
            </a:r>
          </a:p>
        </p:txBody>
      </p:sp>
      <p:sp>
        <p:nvSpPr>
          <p:cNvPr id="3" name="Content Placeholder 2">
            <a:extLst>
              <a:ext uri="{FF2B5EF4-FFF2-40B4-BE49-F238E27FC236}">
                <a16:creationId xmlns:a16="http://schemas.microsoft.com/office/drawing/2014/main" id="{B8AC33CA-0652-DF46-A946-57F82570540A}"/>
              </a:ext>
            </a:extLst>
          </p:cNvPr>
          <p:cNvSpPr>
            <a:spLocks noGrp="1"/>
          </p:cNvSpPr>
          <p:nvPr>
            <p:ph idx="1"/>
          </p:nvPr>
        </p:nvSpPr>
        <p:spPr/>
        <p:txBody>
          <a:bodyPr>
            <a:normAutofit fontScale="85000" lnSpcReduction="10000"/>
          </a:bodyPr>
          <a:lstStyle/>
          <a:p>
            <a:pPr lvl="1">
              <a:buFont typeface="Arial" charset="0"/>
              <a:buChar char="•"/>
            </a:pPr>
            <a:endParaRPr lang="en-US" sz="2400" dirty="0"/>
          </a:p>
          <a:p>
            <a:pPr lvl="1">
              <a:buFont typeface="Arial" charset="0"/>
              <a:buChar char="•"/>
            </a:pPr>
            <a:r>
              <a:rPr lang="en-US" sz="2400" dirty="0"/>
              <a:t>Should algorithms be accountable? Can opacity be made transparent? Do we need new rights to sustain public law values (transparency, accountability, fairness)?</a:t>
            </a:r>
          </a:p>
          <a:p>
            <a:pPr lvl="1">
              <a:buFont typeface="Arial" charset="0"/>
              <a:buChar char="•"/>
            </a:pPr>
            <a:endParaRPr lang="en-US" sz="2400" dirty="0"/>
          </a:p>
          <a:p>
            <a:pPr lvl="2">
              <a:buFont typeface="Arial" charset="0"/>
              <a:buChar char="•"/>
            </a:pPr>
            <a:r>
              <a:rPr lang="en-US" sz="2400" dirty="0"/>
              <a:t>Right to explanation?</a:t>
            </a:r>
          </a:p>
          <a:p>
            <a:pPr lvl="2">
              <a:buFont typeface="Arial" charset="0"/>
              <a:buChar char="•"/>
            </a:pPr>
            <a:endParaRPr lang="en-US" sz="2400" dirty="0"/>
          </a:p>
          <a:p>
            <a:pPr lvl="2">
              <a:buFont typeface="Arial" charset="0"/>
              <a:buChar char="•"/>
            </a:pPr>
            <a:r>
              <a:rPr lang="en-US" sz="2400" dirty="0"/>
              <a:t>Right to be forgotten?</a:t>
            </a:r>
          </a:p>
          <a:p>
            <a:pPr lvl="2">
              <a:buFont typeface="Arial" charset="0"/>
              <a:buChar char="•"/>
            </a:pPr>
            <a:endParaRPr lang="en-US" sz="2400" dirty="0"/>
          </a:p>
          <a:p>
            <a:pPr lvl="2">
              <a:buFont typeface="Arial" charset="0"/>
              <a:buChar char="•"/>
            </a:pPr>
            <a:r>
              <a:rPr lang="en-US" sz="2400" dirty="0"/>
              <a:t>Right not to be the subject of automated decision-making?</a:t>
            </a:r>
          </a:p>
          <a:p>
            <a:pPr lvl="2">
              <a:buFont typeface="Arial" charset="0"/>
              <a:buChar char="•"/>
            </a:pPr>
            <a:endParaRPr lang="en-US" sz="2400" dirty="0"/>
          </a:p>
          <a:p>
            <a:pPr lvl="2">
              <a:buFont typeface="Arial" charset="0"/>
              <a:buChar char="•"/>
            </a:pPr>
            <a:r>
              <a:rPr lang="en-US" sz="2400" dirty="0"/>
              <a:t>Right of technological due process? </a:t>
            </a:r>
          </a:p>
          <a:p>
            <a:pPr lvl="1">
              <a:buFont typeface="Arial" charset="0"/>
              <a:buChar char="•"/>
            </a:pPr>
            <a:endParaRPr lang="en-US" sz="2400" dirty="0"/>
          </a:p>
          <a:p>
            <a:pPr lvl="1">
              <a:buFont typeface="Arial" charset="0"/>
              <a:buChar char="•"/>
            </a:pPr>
            <a:r>
              <a:rPr lang="en-US" sz="2400" dirty="0"/>
              <a:t>Do we need new regulators/supervisors?</a:t>
            </a:r>
          </a:p>
          <a:p>
            <a:pPr lvl="2">
              <a:buFont typeface="Arial" charset="0"/>
              <a:buChar char="•"/>
            </a:pPr>
            <a:r>
              <a:rPr lang="en-US" sz="2100" dirty="0"/>
              <a:t>Federal Robotics Commission (Chopra)</a:t>
            </a:r>
          </a:p>
          <a:p>
            <a:pPr lvl="2">
              <a:buFont typeface="Arial" charset="0"/>
              <a:buChar char="•"/>
            </a:pPr>
            <a:r>
              <a:rPr lang="en-US" sz="2100" dirty="0"/>
              <a:t>AI Policy Council (AHRC)</a:t>
            </a:r>
          </a:p>
          <a:p>
            <a:pPr lvl="2">
              <a:buFont typeface="Arial" charset="0"/>
              <a:buChar char="•"/>
            </a:pPr>
            <a:endParaRPr lang="en-US" sz="2000" dirty="0"/>
          </a:p>
          <a:p>
            <a:pPr lvl="1">
              <a:buFont typeface="Arial" charset="0"/>
              <a:buChar char="•"/>
            </a:pPr>
            <a:endParaRPr lang="en-US" sz="2400" dirty="0"/>
          </a:p>
          <a:p>
            <a:pPr lvl="1">
              <a:buFont typeface="Arial" charset="0"/>
              <a:buChar char="•"/>
            </a:pPr>
            <a:endParaRPr lang="en-US" sz="2400" dirty="0"/>
          </a:p>
          <a:p>
            <a:endParaRPr lang="en-US" dirty="0"/>
          </a:p>
        </p:txBody>
      </p:sp>
      <p:sp>
        <p:nvSpPr>
          <p:cNvPr id="4" name="Text Placeholder 3">
            <a:extLst>
              <a:ext uri="{FF2B5EF4-FFF2-40B4-BE49-F238E27FC236}">
                <a16:creationId xmlns:a16="http://schemas.microsoft.com/office/drawing/2014/main" id="{6FE766A8-03B1-EE4B-8A87-3C9DA9944D6C}"/>
              </a:ext>
            </a:extLst>
          </p:cNvPr>
          <p:cNvSpPr>
            <a:spLocks noGrp="1"/>
          </p:cNvSpPr>
          <p:nvPr>
            <p:ph type="body" sz="half" idx="2"/>
          </p:nvPr>
        </p:nvSpPr>
        <p:spPr/>
        <p:txBody>
          <a:bodyPr/>
          <a:lstStyle/>
          <a:p>
            <a:endParaRPr lang="en-US" dirty="0"/>
          </a:p>
        </p:txBody>
      </p:sp>
      <p:sp>
        <p:nvSpPr>
          <p:cNvPr id="5" name="Footer Placeholder 4">
            <a:extLst>
              <a:ext uri="{FF2B5EF4-FFF2-40B4-BE49-F238E27FC236}">
                <a16:creationId xmlns:a16="http://schemas.microsoft.com/office/drawing/2014/main" id="{E548B726-E58D-C14E-870E-D773E3AB4A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B506F-D3B5-7B47-95D0-C78A945E5336}"/>
              </a:ext>
            </a:extLst>
          </p:cNvPr>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7" name="Content Placeholder 4">
            <a:extLst>
              <a:ext uri="{FF2B5EF4-FFF2-40B4-BE49-F238E27FC236}">
                <a16:creationId xmlns:a16="http://schemas.microsoft.com/office/drawing/2014/main" id="{1D1B886F-F6DF-124E-9D3A-0125B13B11AF}"/>
              </a:ext>
            </a:extLst>
          </p:cNvPr>
          <p:cNvPicPr>
            <a:picLocks noChangeAspect="1"/>
          </p:cNvPicPr>
          <p:nvPr/>
        </p:nvPicPr>
        <p:blipFill>
          <a:blip r:embed="rId2"/>
          <a:stretch>
            <a:fillRect/>
          </a:stretch>
        </p:blipFill>
        <p:spPr>
          <a:xfrm>
            <a:off x="491450" y="3668242"/>
            <a:ext cx="3131900" cy="1894800"/>
          </a:xfrm>
          <a:prstGeom prst="rect">
            <a:avLst/>
          </a:prstGeom>
        </p:spPr>
      </p:pic>
    </p:spTree>
    <p:extLst>
      <p:ext uri="{BB962C8B-B14F-4D97-AF65-F5344CB8AC3E}">
        <p14:creationId xmlns:p14="http://schemas.microsoft.com/office/powerpoint/2010/main" val="248948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Box Solutions?</a:t>
            </a:r>
          </a:p>
        </p:txBody>
      </p:sp>
      <p:sp>
        <p:nvSpPr>
          <p:cNvPr id="3" name="Content Placeholder 2"/>
          <p:cNvSpPr>
            <a:spLocks noGrp="1"/>
          </p:cNvSpPr>
          <p:nvPr>
            <p:ph idx="1"/>
          </p:nvPr>
        </p:nvSpPr>
        <p:spPr/>
        <p:txBody>
          <a:bodyPr>
            <a:normAutofit fontScale="92500" lnSpcReduction="10000"/>
          </a:bodyPr>
          <a:lstStyle/>
          <a:p>
            <a:endParaRPr lang="en-US" dirty="0"/>
          </a:p>
          <a:p>
            <a:pPr lvl="1">
              <a:buFont typeface="Arial" charset="0"/>
              <a:buChar char="•"/>
            </a:pPr>
            <a:r>
              <a:rPr lang="en-US" sz="2400" dirty="0"/>
              <a:t>Establishment of ethical framework </a:t>
            </a:r>
          </a:p>
          <a:p>
            <a:pPr lvl="3">
              <a:buFont typeface="Arial" charset="0"/>
              <a:buChar char="•"/>
            </a:pPr>
            <a:r>
              <a:rPr lang="en-US" sz="2000" dirty="0"/>
              <a:t>UK House of Lords Select Committee on Artificial Intelligence “</a:t>
            </a:r>
            <a:r>
              <a:rPr lang="en-US" sz="2000" i="1" dirty="0"/>
              <a:t>AI in the UK: ready Willing and Able?” </a:t>
            </a:r>
            <a:r>
              <a:rPr lang="en-US" sz="2000" dirty="0"/>
              <a:t>2018 (urged adoption of cross sector code of 5 principles)</a:t>
            </a:r>
          </a:p>
          <a:p>
            <a:pPr lvl="3">
              <a:buFont typeface="Arial" charset="0"/>
              <a:buChar char="•"/>
            </a:pPr>
            <a:r>
              <a:rPr lang="en-US" sz="2000" dirty="0"/>
              <a:t>European Commission High-Level Expert Group (HLEG) on Artificial Intelligence: </a:t>
            </a:r>
          </a:p>
          <a:p>
            <a:pPr lvl="4">
              <a:buFont typeface="Arial" charset="0"/>
              <a:buChar char="•"/>
            </a:pPr>
            <a:r>
              <a:rPr lang="en-US" sz="2000" dirty="0"/>
              <a:t>Beneficial to humanity</a:t>
            </a:r>
          </a:p>
          <a:p>
            <a:pPr lvl="4">
              <a:buFont typeface="Arial" charset="0"/>
              <a:buChar char="•"/>
            </a:pPr>
            <a:r>
              <a:rPr lang="en-US" sz="2000" dirty="0"/>
              <a:t>Not infringe on privacy or undermine security</a:t>
            </a:r>
          </a:p>
          <a:p>
            <a:pPr lvl="4">
              <a:buFont typeface="Arial" charset="0"/>
              <a:buChar char="•"/>
            </a:pPr>
            <a:r>
              <a:rPr lang="en-US" sz="2000" dirty="0"/>
              <a:t>Protect and enhance our autonomy &amp; ability to take decisions and choose between alternatives</a:t>
            </a:r>
          </a:p>
          <a:p>
            <a:pPr lvl="4">
              <a:buFont typeface="Arial" charset="0"/>
              <a:buChar char="•"/>
            </a:pPr>
            <a:r>
              <a:rPr lang="en-US" sz="2000" dirty="0"/>
              <a:t>Promote prosperity &amp; solidarity in fight against inequality, discrimination and unfairness –innovation inclusive, promote diversity &amp; tolerance</a:t>
            </a:r>
          </a:p>
          <a:p>
            <a:pPr lvl="4">
              <a:buFont typeface="Arial" charset="0"/>
              <a:buChar char="•"/>
            </a:pPr>
            <a:r>
              <a:rPr lang="en-US" sz="2000" dirty="0"/>
              <a:t>Transparent (how do AI systems work) and accountable (why do AI systems reach conclusions they do)</a:t>
            </a:r>
          </a:p>
          <a:p>
            <a:pPr lvl="4">
              <a:buFont typeface="Arial" charset="0"/>
              <a:buChar char="•"/>
            </a:pPr>
            <a:endParaRPr lang="en-US" sz="2000" dirty="0"/>
          </a:p>
          <a:p>
            <a:pPr lvl="1">
              <a:buFont typeface="Arial" charset="0"/>
              <a:buChar char="•"/>
            </a:pPr>
            <a:r>
              <a:rPr lang="en-US" sz="2400" dirty="0"/>
              <a:t>Should ethics be “baked in” the code by designers?</a:t>
            </a:r>
          </a:p>
          <a:p>
            <a:pPr lvl="1">
              <a:buFont typeface="Arial" charset="0"/>
              <a:buChar char="•"/>
            </a:pPr>
            <a:endParaRPr lang="en-US" sz="2400" dirty="0"/>
          </a:p>
          <a:p>
            <a:pPr lvl="1">
              <a:buFont typeface="Arial" charset="0"/>
              <a:buChar char="•"/>
            </a:pPr>
            <a:endParaRPr lang="en-US" sz="2400" dirty="0"/>
          </a:p>
          <a:p>
            <a:pPr lvl="1">
              <a:buFont typeface="Arial" charset="0"/>
              <a:buChar char="•"/>
            </a:pPr>
            <a:endParaRPr lang="en-US" sz="2400" dirty="0"/>
          </a:p>
          <a:p>
            <a:pPr lvl="1">
              <a:buFont typeface="Arial" charset="0"/>
              <a:buChar char="•"/>
            </a:pPr>
            <a:endParaRPr lang="en-US" sz="3000" dirty="0"/>
          </a:p>
          <a:p>
            <a:endParaRPr lang="en-US" dirty="0"/>
          </a:p>
        </p:txBody>
      </p:sp>
      <p:sp>
        <p:nvSpPr>
          <p:cNvPr id="4" name="Text Placeholder 3">
            <a:extLst>
              <a:ext uri="{FF2B5EF4-FFF2-40B4-BE49-F238E27FC236}">
                <a16:creationId xmlns:a16="http://schemas.microsoft.com/office/drawing/2014/main" id="{57A3D415-B974-9343-853B-AE05ECBD8E56}"/>
              </a:ext>
            </a:extLst>
          </p:cNvPr>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8" name="Picture 7" descr="A picture containing object, device&#10;&#10;Description automatically generated">
            <a:extLst>
              <a:ext uri="{FF2B5EF4-FFF2-40B4-BE49-F238E27FC236}">
                <a16:creationId xmlns:a16="http://schemas.microsoft.com/office/drawing/2014/main" id="{4C0D430E-5326-1B47-BFBA-5D382CAC6714}"/>
              </a:ext>
            </a:extLst>
          </p:cNvPr>
          <p:cNvPicPr>
            <a:picLocks noChangeAspect="1"/>
          </p:cNvPicPr>
          <p:nvPr/>
        </p:nvPicPr>
        <p:blipFill>
          <a:blip r:embed="rId2"/>
          <a:stretch>
            <a:fillRect/>
          </a:stretch>
        </p:blipFill>
        <p:spPr>
          <a:xfrm>
            <a:off x="568323" y="2970456"/>
            <a:ext cx="1846264" cy="3290371"/>
          </a:xfrm>
          <a:prstGeom prst="rect">
            <a:avLst/>
          </a:prstGeom>
        </p:spPr>
      </p:pic>
    </p:spTree>
    <p:extLst>
      <p:ext uri="{BB962C8B-B14F-4D97-AF65-F5344CB8AC3E}">
        <p14:creationId xmlns:p14="http://schemas.microsoft.com/office/powerpoint/2010/main" val="98399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9F7D-EF9A-9444-A122-14200E3E3119}"/>
              </a:ext>
            </a:extLst>
          </p:cNvPr>
          <p:cNvSpPr>
            <a:spLocks noGrp="1"/>
          </p:cNvSpPr>
          <p:nvPr>
            <p:ph type="title"/>
          </p:nvPr>
        </p:nvSpPr>
        <p:spPr/>
        <p:txBody>
          <a:bodyPr>
            <a:normAutofit/>
          </a:bodyPr>
          <a:lstStyle/>
          <a:p>
            <a:pPr algn="ctr"/>
            <a:r>
              <a:rPr lang="en-US" sz="3600" dirty="0">
                <a:solidFill>
                  <a:schemeClr val="bg1"/>
                </a:solidFill>
              </a:rPr>
              <a:t>Presenter</a:t>
            </a:r>
            <a:br>
              <a:rPr lang="en-US" sz="3600" dirty="0">
                <a:solidFill>
                  <a:schemeClr val="tx1">
                    <a:lumMod val="85000"/>
                    <a:lumOff val="15000"/>
                  </a:schemeClr>
                </a:solidFill>
              </a:rPr>
            </a:br>
            <a:endParaRPr lang="en-US" sz="36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6C99B98-D0FD-694C-9115-B8EB9992B567}"/>
              </a:ext>
            </a:extLst>
          </p:cNvPr>
          <p:cNvSpPr>
            <a:spLocks noGrp="1"/>
          </p:cNvSpPr>
          <p:nvPr>
            <p:ph idx="1"/>
          </p:nvPr>
        </p:nvSpPr>
        <p:spPr/>
        <p:txBody>
          <a:bodyPr>
            <a:normAutofit/>
          </a:bodyPr>
          <a:lstStyle/>
          <a:p>
            <a:pPr marL="0" indent="0" algn="ctr">
              <a:buNone/>
            </a:pPr>
            <a:endParaRPr lang="en-US" sz="2400" b="1" dirty="0"/>
          </a:p>
          <a:p>
            <a:pPr marL="0" indent="0" algn="ctr">
              <a:buNone/>
            </a:pPr>
            <a:r>
              <a:rPr lang="en-US" sz="2400" b="1" dirty="0"/>
              <a:t>Dominique Hogan-Doran SC</a:t>
            </a:r>
          </a:p>
          <a:p>
            <a:pPr marL="0" indent="0">
              <a:buNone/>
            </a:pPr>
            <a:r>
              <a:rPr lang="en-US" dirty="0"/>
              <a:t>Dominique is a Senior Counsel of the Australian Bar.  </a:t>
            </a:r>
          </a:p>
          <a:p>
            <a:pPr marL="0" indent="0">
              <a:buNone/>
            </a:pPr>
            <a:r>
              <a:rPr lang="en-US" dirty="0"/>
              <a:t>She is Chair of the Australian Bar Association’s Futures Committee, &amp; an officer of the International Bar Association’s Bar Regulation Committee.</a:t>
            </a:r>
          </a:p>
          <a:p>
            <a:pPr marL="0" indent="0">
              <a:buNone/>
            </a:pPr>
            <a:r>
              <a:rPr lang="en-US" dirty="0"/>
              <a:t>This is a presentation of her paper, </a:t>
            </a:r>
            <a:r>
              <a:rPr lang="en-US" i="1" dirty="0"/>
              <a:t>Computer says “no”: automation, algorithms, and artificial intelligence in Government decision making</a:t>
            </a:r>
            <a:r>
              <a:rPr lang="en-US" dirty="0"/>
              <a:t>, published by the Judicial Commission of New South Wales in </a:t>
            </a:r>
            <a:r>
              <a:rPr lang="en-US" i="1" dirty="0"/>
              <a:t>The Judicial Review </a:t>
            </a:r>
            <a:r>
              <a:rPr lang="en-US" dirty="0"/>
              <a:t>(September 2017).</a:t>
            </a:r>
          </a:p>
          <a:p>
            <a:pPr marL="0" indent="0" algn="r">
              <a:buNone/>
            </a:pPr>
            <a:r>
              <a:rPr lang="en-US" dirty="0"/>
              <a:t>Web: </a:t>
            </a:r>
            <a:r>
              <a:rPr lang="en-US" dirty="0">
                <a:hlinkClick r:id="rId2"/>
              </a:rPr>
              <a:t>www.dhdsc.com.au</a:t>
            </a:r>
            <a:r>
              <a:rPr lang="en-US" dirty="0"/>
              <a:t> </a:t>
            </a:r>
            <a:br>
              <a:rPr lang="en-US" dirty="0"/>
            </a:br>
            <a:r>
              <a:rPr lang="en-US" dirty="0"/>
              <a:t>Twitter: </a:t>
            </a:r>
            <a:r>
              <a:rPr lang="en-US" dirty="0">
                <a:hlinkClick r:id="rId3"/>
              </a:rPr>
              <a:t>@DHoganDoranSC </a:t>
            </a:r>
            <a:r>
              <a:rPr lang="en-US" dirty="0"/>
              <a:t> </a:t>
            </a:r>
            <a:br>
              <a:rPr lang="en-US" dirty="0"/>
            </a:br>
            <a:r>
              <a:rPr lang="en-US" dirty="0"/>
              <a:t>LinkedIn: </a:t>
            </a:r>
            <a:r>
              <a:rPr lang="en-AU" dirty="0">
                <a:hlinkClick r:id="rId4"/>
              </a:rPr>
              <a:t>linkedin.com/in/hogandoransc</a:t>
            </a:r>
            <a:endParaRPr lang="en-AU" dirty="0"/>
          </a:p>
        </p:txBody>
      </p:sp>
      <p:sp>
        <p:nvSpPr>
          <p:cNvPr id="8" name="Text Placeholder 7">
            <a:extLst>
              <a:ext uri="{FF2B5EF4-FFF2-40B4-BE49-F238E27FC236}">
                <a16:creationId xmlns:a16="http://schemas.microsoft.com/office/drawing/2014/main" id="{C5545353-66ED-3445-B459-19AE9937216E}"/>
              </a:ext>
            </a:extLst>
          </p:cNvPr>
          <p:cNvSpPr>
            <a:spLocks noGrp="1"/>
          </p:cNvSpPr>
          <p:nvPr>
            <p:ph type="body" sz="half" idx="2"/>
          </p:nvPr>
        </p:nvSpPr>
        <p:spPr/>
        <p:txBody>
          <a:bodyPr/>
          <a:lstStyle/>
          <a:p>
            <a:endParaRPr lang="en-US"/>
          </a:p>
        </p:txBody>
      </p:sp>
      <p:pic>
        <p:nvPicPr>
          <p:cNvPr id="4" name="Content Placeholder 4">
            <a:extLst>
              <a:ext uri="{FF2B5EF4-FFF2-40B4-BE49-F238E27FC236}">
                <a16:creationId xmlns:a16="http://schemas.microsoft.com/office/drawing/2014/main" id="{01D16529-8018-1A4F-8C89-3E22F7B15423}"/>
              </a:ext>
            </a:extLst>
          </p:cNvPr>
          <p:cNvPicPr>
            <a:picLocks noChangeAspect="1"/>
          </p:cNvPicPr>
          <p:nvPr/>
        </p:nvPicPr>
        <p:blipFill>
          <a:blip r:embed="rId5"/>
          <a:stretch>
            <a:fillRect/>
          </a:stretch>
        </p:blipFill>
        <p:spPr>
          <a:xfrm>
            <a:off x="788098" y="3360420"/>
            <a:ext cx="2538603" cy="2715715"/>
          </a:xfrm>
          <a:prstGeom prst="rect">
            <a:avLst/>
          </a:prstGeom>
        </p:spPr>
      </p:pic>
    </p:spTree>
    <p:extLst>
      <p:ext uri="{BB962C8B-B14F-4D97-AF65-F5344CB8AC3E}">
        <p14:creationId xmlns:p14="http://schemas.microsoft.com/office/powerpoint/2010/main" val="400962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CBE326-5B31-AC43-8F85-F007C77B5A8A}"/>
              </a:ext>
            </a:extLst>
          </p:cNvPr>
          <p:cNvSpPr>
            <a:spLocks noGrp="1"/>
          </p:cNvSpPr>
          <p:nvPr>
            <p:ph type="title"/>
          </p:nvPr>
        </p:nvSpPr>
        <p:spPr/>
        <p:txBody>
          <a:bodyPr>
            <a:normAutofit/>
          </a:bodyPr>
          <a:lstStyle/>
          <a:p>
            <a:r>
              <a:rPr lang="en-US" sz="3200" i="1" dirty="0"/>
              <a:t>Concluding remarks: a call to action</a:t>
            </a:r>
          </a:p>
        </p:txBody>
      </p:sp>
      <p:sp>
        <p:nvSpPr>
          <p:cNvPr id="8" name="Content Placeholder 7">
            <a:extLst>
              <a:ext uri="{FF2B5EF4-FFF2-40B4-BE49-F238E27FC236}">
                <a16:creationId xmlns:a16="http://schemas.microsoft.com/office/drawing/2014/main" id="{C9813362-4E6D-F549-804E-A0B6670DFCEE}"/>
              </a:ext>
            </a:extLst>
          </p:cNvPr>
          <p:cNvSpPr>
            <a:spLocks noGrp="1"/>
          </p:cNvSpPr>
          <p:nvPr>
            <p:ph idx="1"/>
          </p:nvPr>
        </p:nvSpPr>
        <p:spPr/>
        <p:txBody>
          <a:bodyPr>
            <a:normAutofit lnSpcReduction="10000"/>
          </a:bodyPr>
          <a:lstStyle/>
          <a:p>
            <a:r>
              <a:rPr lang="en-AU" dirty="0"/>
              <a:t>Ethical issues almost always directly translate into concrete legal challenges — or they give rise to difficult collateral legal problems. </a:t>
            </a:r>
          </a:p>
          <a:p>
            <a:r>
              <a:rPr lang="en-AU" dirty="0"/>
              <a:t>A challenge for policy-makers is to develop an approach to assessing the ethical risks associated with technology assisted decision-making systems that will be simple &amp; pragmatic, easily incorporated as part of a standard risk assessment exercise, which can be undertaken during a system’s design phase. </a:t>
            </a:r>
          </a:p>
          <a:p>
            <a:r>
              <a:rPr lang="en-AU" dirty="0"/>
              <a:t>Intelligent robotics is shaping up to be the next transformative technology of our times. It merits systematic reassessment and changes to law, institutions, and the legal profession and academy.</a:t>
            </a:r>
          </a:p>
          <a:p>
            <a:r>
              <a:rPr lang="en-AU" dirty="0"/>
              <a:t>Critical evaluation is necessary to avoid addressing policy questions in a piecemeal fashion, with increasingly poor outcomes, and slow accrual of knowledge. </a:t>
            </a:r>
          </a:p>
          <a:p>
            <a:r>
              <a:rPr lang="en-AU" dirty="0"/>
              <a:t>The legal profession, judiciary and academy should ensure they are well placed to support an informed public debate about what we want algorithms, machine learning, and AI to do, and how the benefits can best be distributed. </a:t>
            </a:r>
          </a:p>
          <a:p>
            <a:endParaRPr lang="en-AU" dirty="0"/>
          </a:p>
          <a:p>
            <a:endParaRPr lang="en-US" dirty="0"/>
          </a:p>
        </p:txBody>
      </p:sp>
      <p:sp>
        <p:nvSpPr>
          <p:cNvPr id="5" name="Footer Placeholder 4">
            <a:extLst>
              <a:ext uri="{FF2B5EF4-FFF2-40B4-BE49-F238E27FC236}">
                <a16:creationId xmlns:a16="http://schemas.microsoft.com/office/drawing/2014/main" id="{AD8593BB-1DAA-C242-8CFD-097B59C8D0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D93BC3-BD8F-6546-B4E3-F3860FAC13EA}"/>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74684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47FD-1950-4044-B3CA-425B829B875C}"/>
              </a:ext>
            </a:extLst>
          </p:cNvPr>
          <p:cNvSpPr>
            <a:spLocks noGrp="1"/>
          </p:cNvSpPr>
          <p:nvPr>
            <p:ph type="title"/>
          </p:nvPr>
        </p:nvSpPr>
        <p:spPr/>
        <p:txBody>
          <a:bodyPr/>
          <a:lstStyle/>
          <a:p>
            <a:pPr algn="ctr"/>
            <a:r>
              <a:rPr lang="en-US" dirty="0"/>
              <a:t>Summary</a:t>
            </a:r>
            <a:br>
              <a:rPr lang="en-US" dirty="0"/>
            </a:br>
            <a:endParaRPr lang="en-US" dirty="0"/>
          </a:p>
        </p:txBody>
      </p:sp>
      <p:sp>
        <p:nvSpPr>
          <p:cNvPr id="3" name="Content Placeholder 2">
            <a:extLst>
              <a:ext uri="{FF2B5EF4-FFF2-40B4-BE49-F238E27FC236}">
                <a16:creationId xmlns:a16="http://schemas.microsoft.com/office/drawing/2014/main" id="{BFC31EC4-6818-7346-B428-4926F4F9F930}"/>
              </a:ext>
            </a:extLst>
          </p:cNvPr>
          <p:cNvSpPr>
            <a:spLocks noGrp="1"/>
          </p:cNvSpPr>
          <p:nvPr>
            <p:ph idx="1"/>
          </p:nvPr>
        </p:nvSpPr>
        <p:spPr/>
        <p:txBody>
          <a:bodyPr>
            <a:normAutofit/>
          </a:bodyPr>
          <a:lstStyle/>
          <a:p>
            <a:endParaRPr lang="en-US" dirty="0"/>
          </a:p>
          <a:p>
            <a:pPr>
              <a:buFont typeface="Wingdings" pitchFamily="2" charset="2"/>
              <a:buChar char="v"/>
            </a:pPr>
            <a:r>
              <a:rPr lang="en-US" dirty="0"/>
              <a:t> Many administrative decisions that used to be based on human reflection are made automatically. </a:t>
            </a:r>
          </a:p>
          <a:p>
            <a:pPr>
              <a:buFont typeface="Wingdings" pitchFamily="2" charset="2"/>
              <a:buChar char="v"/>
            </a:pPr>
            <a:r>
              <a:rPr lang="en-US" dirty="0"/>
              <a:t> Bureaucracy is no longer what it once was. </a:t>
            </a:r>
          </a:p>
          <a:p>
            <a:pPr>
              <a:buFont typeface="Wingdings" pitchFamily="2" charset="2"/>
              <a:buChar char="v"/>
            </a:pPr>
            <a:r>
              <a:rPr lang="en-US" dirty="0"/>
              <a:t> How will public law’s mandates of transparency, fairness, and accuracy be guaranteed?</a:t>
            </a:r>
          </a:p>
          <a:p>
            <a:pPr>
              <a:buFont typeface="Wingdings" pitchFamily="2" charset="2"/>
              <a:buChar char="v"/>
            </a:pPr>
            <a:r>
              <a:rPr lang="en-US" dirty="0"/>
              <a:t> Increasing pervasiveness of technology assisted decision-making makes the public law challenge particularly acute.</a:t>
            </a:r>
          </a:p>
          <a:p>
            <a:pPr>
              <a:buFont typeface="Wingdings" pitchFamily="2" charset="2"/>
              <a:buChar char="v"/>
            </a:pPr>
            <a:r>
              <a:rPr lang="en-US" dirty="0"/>
              <a:t> The full basis for algorithmic &amp; robotic AI decisions is rarely available to affected individuals</a:t>
            </a:r>
          </a:p>
          <a:p>
            <a:pPr>
              <a:buFont typeface="Wingdings" pitchFamily="2" charset="2"/>
              <a:buChar char="v"/>
            </a:pPr>
            <a:r>
              <a:rPr lang="en-US" dirty="0"/>
              <a:t> We require more governmental transparency, clear &amp; effective regulation, &amp; widespread awareness of dangers &amp; mistakes already occurring.</a:t>
            </a:r>
          </a:p>
        </p:txBody>
      </p:sp>
      <p:sp>
        <p:nvSpPr>
          <p:cNvPr id="5" name="Footer Placeholder 4">
            <a:extLst>
              <a:ext uri="{FF2B5EF4-FFF2-40B4-BE49-F238E27FC236}">
                <a16:creationId xmlns:a16="http://schemas.microsoft.com/office/drawing/2014/main" id="{DD580045-48A1-1647-9258-13648AD04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60E51-83E0-D045-B366-4BB9FBA712BC}"/>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8" name="Picture 7">
            <a:extLst>
              <a:ext uri="{FF2B5EF4-FFF2-40B4-BE49-F238E27FC236}">
                <a16:creationId xmlns:a16="http://schemas.microsoft.com/office/drawing/2014/main" id="{1FBD1EB1-F323-1B47-B619-6FFCB1EB13BD}"/>
              </a:ext>
            </a:extLst>
          </p:cNvPr>
          <p:cNvPicPr>
            <a:picLocks noChangeAspect="1"/>
          </p:cNvPicPr>
          <p:nvPr/>
        </p:nvPicPr>
        <p:blipFill>
          <a:blip r:embed="rId2"/>
          <a:stretch>
            <a:fillRect/>
          </a:stretch>
        </p:blipFill>
        <p:spPr>
          <a:xfrm>
            <a:off x="785535" y="2880359"/>
            <a:ext cx="2543729" cy="3424845"/>
          </a:xfrm>
          <a:prstGeom prst="rect">
            <a:avLst/>
          </a:prstGeom>
        </p:spPr>
      </p:pic>
    </p:spTree>
    <p:extLst>
      <p:ext uri="{BB962C8B-B14F-4D97-AF65-F5344CB8AC3E}">
        <p14:creationId xmlns:p14="http://schemas.microsoft.com/office/powerpoint/2010/main" val="394044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use </a:t>
            </a:r>
            <a:r>
              <a:rPr lang="en-AU" dirty="0"/>
              <a:t>technology to assist</a:t>
            </a:r>
            <a:r>
              <a:rPr lang="en-US" dirty="0"/>
              <a:t> government decision making?</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AU" dirty="0"/>
              <a:t> Modern bureaucracy is an ideal candidate for algorithm-based, automated habitus:</a:t>
            </a:r>
          </a:p>
          <a:p>
            <a:pPr marL="201168" lvl="1" indent="0">
              <a:buNone/>
            </a:pPr>
            <a:r>
              <a:rPr lang="en-AU" dirty="0"/>
              <a:t>“</a:t>
            </a:r>
            <a:r>
              <a:rPr lang="en-AU" i="1" dirty="0"/>
              <a:t>Bureaucracy is an organisational structure that is characterised by many rules, standardised processes, procedures and requirements, number of desks, meticulous division of labour and responsibility, clear hierarchies and professional, almost impersonal interactions between employees</a:t>
            </a:r>
            <a:r>
              <a:rPr lang="en-AU" dirty="0"/>
              <a:t>”  - Max Weber, </a:t>
            </a:r>
            <a:r>
              <a:rPr lang="en-AU" i="1" dirty="0"/>
              <a:t>The Vocation Lectures</a:t>
            </a:r>
          </a:p>
          <a:p>
            <a:pPr>
              <a:buFont typeface="Arial" panose="020B0604020202020204" pitchFamily="34" charset="0"/>
              <a:buChar char="•"/>
            </a:pPr>
            <a:r>
              <a:rPr lang="en-AU" dirty="0"/>
              <a:t>  Optimize bureaucratic size and depth </a:t>
            </a:r>
            <a:endParaRPr lang="en-AU" b="1" dirty="0"/>
          </a:p>
          <a:p>
            <a:pPr>
              <a:buFont typeface="Arial" panose="020B0604020202020204" pitchFamily="34" charset="0"/>
              <a:buChar char="•"/>
            </a:pPr>
            <a:r>
              <a:rPr lang="en-AU" dirty="0"/>
              <a:t>  Process large amounts of data: </a:t>
            </a:r>
          </a:p>
          <a:p>
            <a:pPr lvl="1">
              <a:buFont typeface="Wingdings" charset="2"/>
              <a:buChar char="ü"/>
            </a:pPr>
            <a:r>
              <a:rPr lang="en-AU" sz="2000" dirty="0"/>
              <a:t> more quickly</a:t>
            </a:r>
          </a:p>
          <a:p>
            <a:pPr lvl="1">
              <a:buFont typeface="Wingdings" charset="2"/>
              <a:buChar char="ü"/>
            </a:pPr>
            <a:r>
              <a:rPr lang="en-AU" sz="2000" dirty="0"/>
              <a:t> more reliably </a:t>
            </a:r>
          </a:p>
          <a:p>
            <a:pPr lvl="1">
              <a:buFont typeface="Wingdings" charset="2"/>
              <a:buChar char="ü"/>
            </a:pPr>
            <a:r>
              <a:rPr lang="en-AU" sz="2000" dirty="0"/>
              <a:t> less expensively</a:t>
            </a:r>
            <a:endParaRPr lang="en-US" sz="2000" dirty="0"/>
          </a:p>
          <a:p>
            <a:pPr>
              <a:buFont typeface="Arial" panose="020B0604020202020204" pitchFamily="34" charset="0"/>
              <a:buChar char="•"/>
            </a:pPr>
            <a:r>
              <a:rPr lang="en-AU" dirty="0"/>
              <a:t>  Promote [but not guarantee] lawful decisions: </a:t>
            </a:r>
          </a:p>
          <a:p>
            <a:pPr lvl="1">
              <a:buFont typeface="Wingdings" charset="2"/>
              <a:buChar char="ü"/>
            </a:pPr>
            <a:r>
              <a:rPr lang="en-AU" sz="2000" dirty="0"/>
              <a:t> ensure decision-makers act within limits of powers</a:t>
            </a:r>
          </a:p>
          <a:p>
            <a:pPr lvl="1">
              <a:buFont typeface="Wingdings" charset="2"/>
              <a:buChar char="ü"/>
            </a:pPr>
            <a:r>
              <a:rPr lang="en-AU" sz="2000" dirty="0"/>
              <a:t> mitigate risk of irrelevant considerations</a:t>
            </a:r>
          </a:p>
          <a:p>
            <a:pPr lvl="1">
              <a:buFont typeface="Wingdings" charset="2"/>
              <a:buChar char="ü"/>
            </a:pPr>
            <a:r>
              <a:rPr lang="en-AU" sz="2000" dirty="0"/>
              <a:t> avoid bad faith </a:t>
            </a:r>
          </a:p>
          <a:p>
            <a:pPr lvl="1">
              <a:buFont typeface="Wingdings" charset="2"/>
              <a:buChar char="ü"/>
            </a:pPr>
            <a:r>
              <a:rPr lang="en-AU" sz="2000" dirty="0"/>
              <a:t> avoid improper motivations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7" name="Content Placeholder 4">
            <a:extLst>
              <a:ext uri="{FF2B5EF4-FFF2-40B4-BE49-F238E27FC236}">
                <a16:creationId xmlns:a16="http://schemas.microsoft.com/office/drawing/2014/main" id="{463503F1-B19C-0C4B-9F64-5B00DFDA3B6E}"/>
              </a:ext>
            </a:extLst>
          </p:cNvPr>
          <p:cNvPicPr>
            <a:picLocks noChangeAspect="1"/>
          </p:cNvPicPr>
          <p:nvPr/>
        </p:nvPicPr>
        <p:blipFill>
          <a:blip r:embed="rId2"/>
          <a:stretch>
            <a:fillRect/>
          </a:stretch>
        </p:blipFill>
        <p:spPr>
          <a:xfrm>
            <a:off x="491450" y="3668242"/>
            <a:ext cx="3131900" cy="1894800"/>
          </a:xfrm>
          <a:prstGeom prst="rect">
            <a:avLst/>
          </a:prstGeom>
        </p:spPr>
      </p:pic>
    </p:spTree>
    <p:extLst>
      <p:ext uri="{BB962C8B-B14F-4D97-AF65-F5344CB8AC3E}">
        <p14:creationId xmlns:p14="http://schemas.microsoft.com/office/powerpoint/2010/main" val="283931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C59E-DD93-1141-8B14-937094D7A1D6}"/>
              </a:ext>
            </a:extLst>
          </p:cNvPr>
          <p:cNvSpPr>
            <a:spLocks noGrp="1"/>
          </p:cNvSpPr>
          <p:nvPr>
            <p:ph type="title"/>
          </p:nvPr>
        </p:nvSpPr>
        <p:spPr/>
        <p:txBody>
          <a:bodyPr>
            <a:normAutofit/>
          </a:bodyPr>
          <a:lstStyle/>
          <a:p>
            <a:r>
              <a:rPr lang="en-AU" sz="3200" dirty="0"/>
              <a:t>When best to use technology to assist decision making?</a:t>
            </a:r>
            <a:endParaRPr lang="en-US" sz="3200" dirty="0"/>
          </a:p>
        </p:txBody>
      </p:sp>
      <p:sp>
        <p:nvSpPr>
          <p:cNvPr id="3" name="Content Placeholder 2">
            <a:extLst>
              <a:ext uri="{FF2B5EF4-FFF2-40B4-BE49-F238E27FC236}">
                <a16:creationId xmlns:a16="http://schemas.microsoft.com/office/drawing/2014/main" id="{29E8C24E-95A3-2F48-8D99-D63386296004}"/>
              </a:ext>
            </a:extLst>
          </p:cNvPr>
          <p:cNvSpPr>
            <a:spLocks noGrp="1"/>
          </p:cNvSpPr>
          <p:nvPr>
            <p:ph idx="1"/>
          </p:nvPr>
        </p:nvSpPr>
        <p:spPr/>
        <p:txBody>
          <a:bodyPr>
            <a:normAutofit fontScale="92500" lnSpcReduction="10000"/>
          </a:bodyPr>
          <a:lstStyle/>
          <a:p>
            <a:pPr marL="201168" lvl="1" indent="0">
              <a:buNone/>
            </a:pPr>
            <a:r>
              <a:rPr lang="en-GB" sz="2200" b="1" dirty="0"/>
              <a:t>YES</a:t>
            </a:r>
          </a:p>
          <a:p>
            <a:pPr lvl="1">
              <a:buFont typeface="Wingdings" pitchFamily="2" charset="2"/>
              <a:buChar char="ü"/>
            </a:pPr>
            <a:r>
              <a:rPr lang="en-US" sz="2200" dirty="0"/>
              <a:t>Make a decision</a:t>
            </a:r>
            <a:endParaRPr lang="en-GB" sz="2200" dirty="0"/>
          </a:p>
          <a:p>
            <a:pPr lvl="1">
              <a:buFont typeface="Wingdings" pitchFamily="2" charset="2"/>
              <a:buChar char="ü"/>
            </a:pPr>
            <a:r>
              <a:rPr lang="en-US" sz="2200" dirty="0"/>
              <a:t>Recommend a decision to a decision-maker</a:t>
            </a:r>
            <a:endParaRPr lang="en-GB" sz="2200" dirty="0"/>
          </a:p>
          <a:p>
            <a:pPr lvl="1">
              <a:buFont typeface="Wingdings" pitchFamily="2" charset="2"/>
              <a:buChar char="ü"/>
            </a:pPr>
            <a:r>
              <a:rPr lang="en-US" sz="2200" dirty="0"/>
              <a:t>Guide user through relevant facts, legislation and policy and/or close off irrelevant paths</a:t>
            </a:r>
            <a:endParaRPr lang="en-GB" sz="2200" dirty="0"/>
          </a:p>
          <a:p>
            <a:pPr lvl="1">
              <a:buFont typeface="Wingdings" pitchFamily="2" charset="2"/>
              <a:buChar char="ü"/>
            </a:pPr>
            <a:r>
              <a:rPr lang="en-US" sz="2200" dirty="0"/>
              <a:t>Provide decision-support systems  </a:t>
            </a:r>
            <a:r>
              <a:rPr lang="en-US" sz="2200" dirty="0" err="1"/>
              <a:t>eg</a:t>
            </a:r>
            <a:r>
              <a:rPr lang="en-US" sz="2200" dirty="0"/>
              <a:t> link relevant legislation, case law and policy, or useful commentary</a:t>
            </a:r>
            <a:endParaRPr lang="en-AU" sz="2200" dirty="0"/>
          </a:p>
          <a:p>
            <a:pPr lvl="1">
              <a:buFont typeface="Wingdings" pitchFamily="2" charset="2"/>
              <a:buChar char="ü"/>
            </a:pPr>
            <a:r>
              <a:rPr lang="en-US" sz="2200" dirty="0"/>
              <a:t>Self-assessment tool: provide preliminary assessments for individuals,  internal decision-makers</a:t>
            </a:r>
            <a:endParaRPr lang="en-US" sz="1900" dirty="0"/>
          </a:p>
          <a:p>
            <a:pPr marL="0" indent="0">
              <a:buNone/>
            </a:pPr>
            <a:r>
              <a:rPr lang="en-US" dirty="0"/>
              <a:t>  </a:t>
            </a:r>
            <a:r>
              <a:rPr lang="en-US" sz="2200" b="1" dirty="0"/>
              <a:t>No</a:t>
            </a:r>
            <a:endParaRPr lang="en-US" b="1" dirty="0"/>
          </a:p>
          <a:p>
            <a:pPr lvl="1">
              <a:buFont typeface="Wingdings" pitchFamily="2" charset="2"/>
              <a:buChar char="Ø"/>
            </a:pPr>
            <a:r>
              <a:rPr lang="en-US" dirty="0"/>
              <a:t> </a:t>
            </a:r>
            <a:r>
              <a:rPr lang="en-US" sz="2200" dirty="0"/>
              <a:t>Discretionary decision</a:t>
            </a:r>
          </a:p>
          <a:p>
            <a:pPr lvl="1">
              <a:buFont typeface="Wingdings" pitchFamily="2" charset="2"/>
              <a:buChar char="Ø"/>
            </a:pPr>
            <a:r>
              <a:rPr lang="en-US" sz="2200" dirty="0"/>
              <a:t> Decisions involving discretionary elements</a:t>
            </a:r>
          </a:p>
          <a:p>
            <a:pPr lvl="1">
              <a:buFont typeface="Wingdings" pitchFamily="2" charset="2"/>
              <a:buChar char="Ø"/>
            </a:pPr>
            <a:r>
              <a:rPr lang="en-US" sz="2200" dirty="0"/>
              <a:t> Where would fetter decision-maker in exercise of power by recommending or guiding decision-maker to a particular outcome</a:t>
            </a:r>
          </a:p>
          <a:p>
            <a:pPr marL="0" indent="0" algn="r">
              <a:buNone/>
            </a:pPr>
            <a:r>
              <a:rPr lang="en-US" dirty="0"/>
              <a:t>Administrative Review Council, </a:t>
            </a:r>
            <a:r>
              <a:rPr lang="en-AU" dirty="0">
                <a:hlinkClick r:id="rId2"/>
              </a:rPr>
              <a:t>Report no. 46</a:t>
            </a:r>
            <a:r>
              <a:rPr lang="en-US" dirty="0"/>
              <a:t>, </a:t>
            </a:r>
            <a:br>
              <a:rPr lang="en-US" dirty="0"/>
            </a:br>
            <a:r>
              <a:rPr lang="en-US" i="1" dirty="0"/>
              <a:t>Making</a:t>
            </a:r>
            <a:r>
              <a:rPr lang="en-GB" dirty="0"/>
              <a:t> </a:t>
            </a:r>
            <a:r>
              <a:rPr lang="en-US" i="1" dirty="0"/>
              <a:t>Automated Assistance in Administrative Decision </a:t>
            </a:r>
            <a:r>
              <a:rPr lang="en-GB" dirty="0"/>
              <a:t>(2004)</a:t>
            </a:r>
            <a:endParaRPr lang="en-US" sz="1400" dirty="0"/>
          </a:p>
          <a:p>
            <a:endParaRPr lang="en-US" dirty="0"/>
          </a:p>
        </p:txBody>
      </p:sp>
      <p:sp>
        <p:nvSpPr>
          <p:cNvPr id="5" name="Footer Placeholder 4">
            <a:extLst>
              <a:ext uri="{FF2B5EF4-FFF2-40B4-BE49-F238E27FC236}">
                <a16:creationId xmlns:a16="http://schemas.microsoft.com/office/drawing/2014/main" id="{2E215CE0-BED6-2D4D-890F-736D3B3E1A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77364B-E138-E343-B6EF-334FD1F588CF}"/>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7" name="Picture 6">
            <a:extLst>
              <a:ext uri="{FF2B5EF4-FFF2-40B4-BE49-F238E27FC236}">
                <a16:creationId xmlns:a16="http://schemas.microsoft.com/office/drawing/2014/main" id="{90CCE0B1-1F01-064B-B8B5-0FC9C6D574D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68705" y="4086553"/>
            <a:ext cx="3188895" cy="1199822"/>
          </a:xfrm>
          <a:prstGeom prst="rect">
            <a:avLst/>
          </a:prstGeom>
          <a:effectLst>
            <a:softEdge rad="215900"/>
          </a:effectLst>
        </p:spPr>
      </p:pic>
    </p:spTree>
    <p:extLst>
      <p:ext uri="{BB962C8B-B14F-4D97-AF65-F5344CB8AC3E}">
        <p14:creationId xmlns:p14="http://schemas.microsoft.com/office/powerpoint/2010/main" val="117725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2B44EE-F79F-DC48-8FD7-989A4695ECC8}"/>
              </a:ext>
            </a:extLst>
          </p:cNvPr>
          <p:cNvSpPr>
            <a:spLocks noGrp="1"/>
          </p:cNvSpPr>
          <p:nvPr>
            <p:ph type="title"/>
          </p:nvPr>
        </p:nvSpPr>
        <p:spPr>
          <a:xfrm>
            <a:off x="1154083" y="263527"/>
            <a:ext cx="10058400" cy="1450757"/>
          </a:xfrm>
        </p:spPr>
        <p:txBody>
          <a:bodyPr>
            <a:normAutofit/>
          </a:bodyPr>
          <a:lstStyle/>
          <a:p>
            <a:r>
              <a:rPr lang="en-AU" sz="2400" b="1" dirty="0"/>
              <a:t>Australian Government Information Management Office (AGIMO) </a:t>
            </a:r>
            <a:br>
              <a:rPr lang="en-AU" sz="2400" dirty="0"/>
            </a:br>
            <a:r>
              <a:rPr lang="en-AU" sz="2400" b="1" i="1" dirty="0"/>
              <a:t>Automated Assistance in Administrative Decision-Making Better Practice Guide, 2007</a:t>
            </a:r>
            <a:endParaRPr lang="en-US" sz="2400" dirty="0"/>
          </a:p>
        </p:txBody>
      </p:sp>
      <p:sp>
        <p:nvSpPr>
          <p:cNvPr id="8" name="Content Placeholder 7">
            <a:extLst>
              <a:ext uri="{FF2B5EF4-FFF2-40B4-BE49-F238E27FC236}">
                <a16:creationId xmlns:a16="http://schemas.microsoft.com/office/drawing/2014/main" id="{EDE4099C-583A-5043-8322-F891C9669395}"/>
              </a:ext>
            </a:extLst>
          </p:cNvPr>
          <p:cNvSpPr>
            <a:spLocks noGrp="1"/>
          </p:cNvSpPr>
          <p:nvPr>
            <p:ph idx="1"/>
          </p:nvPr>
        </p:nvSpPr>
        <p:spPr/>
        <p:txBody>
          <a:bodyPr/>
          <a:lstStyle/>
          <a:p>
            <a:pPr>
              <a:buFont typeface="Wingdings" pitchFamily="2" charset="2"/>
              <a:buChar char="ü"/>
            </a:pPr>
            <a:r>
              <a:rPr lang="en-AU" dirty="0"/>
              <a:t>Assess the suitability of automated systems to deliver improved business outcomes for an agency </a:t>
            </a:r>
          </a:p>
          <a:p>
            <a:pPr>
              <a:buFont typeface="Wingdings" pitchFamily="2" charset="2"/>
              <a:buChar char="ü"/>
            </a:pPr>
            <a:r>
              <a:rPr lang="en-AU" dirty="0"/>
              <a:t>Establish appropriate project management and governance of automated systems projects </a:t>
            </a:r>
          </a:p>
          <a:p>
            <a:pPr>
              <a:buFont typeface="Wingdings" pitchFamily="2" charset="2"/>
              <a:buChar char="ü"/>
            </a:pPr>
            <a:r>
              <a:rPr lang="en-AU" dirty="0"/>
              <a:t>Ensure that the design of an automated system has regard to future requirements (such as maintenance and audit) and complies with privacy legislation </a:t>
            </a:r>
          </a:p>
          <a:p>
            <a:pPr>
              <a:buFont typeface="Wingdings" pitchFamily="2" charset="2"/>
              <a:buChar char="ü"/>
            </a:pPr>
            <a:r>
              <a:rPr lang="en-AU" dirty="0"/>
              <a:t>Ensure the continued accuracy of an automated system (including where there are changes to the underlying legislation, policy or procedure) </a:t>
            </a:r>
          </a:p>
          <a:p>
            <a:pPr>
              <a:buFont typeface="Wingdings" pitchFamily="2" charset="2"/>
              <a:buChar char="ü"/>
            </a:pPr>
            <a:r>
              <a:rPr lang="en-AU" dirty="0"/>
              <a:t>Ensure the transparency and accountability of the system and its accompanying processes, and </a:t>
            </a:r>
          </a:p>
          <a:p>
            <a:pPr>
              <a:buFont typeface="Wingdings" pitchFamily="2" charset="2"/>
              <a:buChar char="ü"/>
            </a:pPr>
            <a:r>
              <a:rPr lang="en-AU" dirty="0"/>
              <a:t>Implement and maintain automated systems appropriately</a:t>
            </a:r>
          </a:p>
          <a:p>
            <a:pPr marL="292608" lvl="1" indent="0">
              <a:buNone/>
            </a:pPr>
            <a:r>
              <a:rPr lang="en-AU" dirty="0">
                <a:hlinkClick r:id="rId2"/>
              </a:rPr>
              <a:t>https://www.oaic.gov.au/images/documents/migrated/migrated/betterpracticeguide.pdf</a:t>
            </a:r>
            <a:r>
              <a:rPr lang="en-AU" dirty="0"/>
              <a:t> </a:t>
            </a:r>
            <a:endParaRPr lang="en-US" dirty="0"/>
          </a:p>
          <a:p>
            <a:pPr>
              <a:buFont typeface="Wingdings" pitchFamily="2" charset="2"/>
              <a:buChar char="ü"/>
            </a:pPr>
            <a:endParaRPr lang="en-AU" dirty="0"/>
          </a:p>
          <a:p>
            <a:endParaRPr lang="en-US" dirty="0"/>
          </a:p>
        </p:txBody>
      </p:sp>
      <p:sp>
        <p:nvSpPr>
          <p:cNvPr id="5" name="Footer Placeholder 4">
            <a:extLst>
              <a:ext uri="{FF2B5EF4-FFF2-40B4-BE49-F238E27FC236}">
                <a16:creationId xmlns:a16="http://schemas.microsoft.com/office/drawing/2014/main" id="{0D4736C9-8118-0641-AE46-27D14E2C81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3AC79-E7F1-DA46-AFD9-0C0AC9F90078}"/>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38234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0C09FA-A9F6-0E44-B067-243873903FDB}"/>
              </a:ext>
            </a:extLst>
          </p:cNvPr>
          <p:cNvSpPr>
            <a:spLocks noGrp="1"/>
          </p:cNvSpPr>
          <p:nvPr>
            <p:ph type="title"/>
          </p:nvPr>
        </p:nvSpPr>
        <p:spPr/>
        <p:txBody>
          <a:bodyPr>
            <a:normAutofit/>
          </a:bodyPr>
          <a:lstStyle/>
          <a:p>
            <a:r>
              <a:rPr lang="en-US" sz="2800" dirty="0"/>
              <a:t>Modeling business rules for government automated systems: beware!</a:t>
            </a:r>
          </a:p>
        </p:txBody>
      </p:sp>
      <p:sp>
        <p:nvSpPr>
          <p:cNvPr id="3" name="Content Placeholder 2"/>
          <p:cNvSpPr>
            <a:spLocks noGrp="1"/>
          </p:cNvSpPr>
          <p:nvPr>
            <p:ph idx="1"/>
          </p:nvPr>
        </p:nvSpPr>
        <p:spPr/>
        <p:txBody>
          <a:bodyPr>
            <a:normAutofit/>
          </a:bodyPr>
          <a:lstStyle/>
          <a:p>
            <a:pPr marL="0" indent="0">
              <a:buNone/>
            </a:pPr>
            <a:endParaRPr lang="en-US" sz="1800" b="1" dirty="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Substance &amp; breadth of legislation </a:t>
            </a:r>
            <a:br>
              <a:rPr lang="en-US" sz="2400" dirty="0"/>
            </a:br>
            <a:endParaRPr lang="en-US" sz="2400" dirty="0"/>
          </a:p>
          <a:p>
            <a:pPr lvl="1">
              <a:buFont typeface="Arial" panose="020B0604020202020204" pitchFamily="34" charset="0"/>
              <a:buChar char="•"/>
            </a:pPr>
            <a:r>
              <a:rPr lang="en-US" sz="2400" dirty="0"/>
              <a:t>Structural complexity of legislation </a:t>
            </a:r>
            <a:br>
              <a:rPr lang="en-US" sz="2400" dirty="0"/>
            </a:br>
            <a:endParaRPr lang="en-US" sz="2400" dirty="0"/>
          </a:p>
          <a:p>
            <a:pPr lvl="1">
              <a:buFont typeface="Arial" panose="020B0604020202020204" pitchFamily="34" charset="0"/>
              <a:buChar char="•"/>
            </a:pPr>
            <a:r>
              <a:rPr lang="en-US" sz="2400" dirty="0"/>
              <a:t>Semantic complexity of legislation </a:t>
            </a:r>
            <a:br>
              <a:rPr lang="en-US" sz="2400" dirty="0"/>
            </a:br>
            <a:endParaRPr lang="en-AU" sz="2400" dirty="0"/>
          </a:p>
          <a:p>
            <a:pPr lvl="1">
              <a:buFont typeface="Arial" panose="020B0604020202020204" pitchFamily="34" charset="0"/>
              <a:buChar char="•"/>
            </a:pPr>
            <a:r>
              <a:rPr lang="en-US" sz="2400" dirty="0"/>
              <a:t>Exercise of discretion (risk of fettering)</a:t>
            </a:r>
          </a:p>
          <a:p>
            <a:pPr marL="0" indent="0">
              <a:buNone/>
            </a:pPr>
            <a:endParaRPr lang="en-AU" b="1" dirty="0"/>
          </a:p>
          <a:p>
            <a:pPr marL="201168" lvl="1" indent="0">
              <a:buNone/>
            </a:pPr>
            <a:endParaRPr lang="en-US" dirty="0"/>
          </a:p>
          <a:p>
            <a:pPr marL="201168" lvl="1" indent="0">
              <a:buNone/>
            </a:pPr>
            <a:endParaRPr lang="en-AU" dirty="0"/>
          </a:p>
          <a:p>
            <a:pPr marL="201168" lvl="1" indent="0">
              <a:buNone/>
            </a:pPr>
            <a:endParaRPr lang="en-US" dirty="0"/>
          </a:p>
          <a:p>
            <a:pPr marL="201168" lvl="1" indent="0">
              <a:buNone/>
            </a:pPr>
            <a:endParaRPr lang="en-US" sz="2400" dirty="0"/>
          </a:p>
        </p:txBody>
      </p:sp>
      <p:sp>
        <p:nvSpPr>
          <p:cNvPr id="9" name="Content Placeholder 8">
            <a:extLst>
              <a:ext uri="{FF2B5EF4-FFF2-40B4-BE49-F238E27FC236}">
                <a16:creationId xmlns:a16="http://schemas.microsoft.com/office/drawing/2014/main" id="{B717EB69-AA75-2143-909C-61C9F8FAA720}"/>
              </a:ext>
            </a:extLst>
          </p:cNvPr>
          <p:cNvSpPr>
            <a:spLocks noGrp="1"/>
          </p:cNvSpPr>
          <p:nvPr>
            <p:ph type="body" sz="half" idx="2"/>
          </p:nvPr>
        </p:nvSpPr>
        <p:spPr/>
        <p:txBody>
          <a:bodyPr>
            <a:normAutofit/>
          </a:bodyPr>
          <a:lstStyle/>
          <a:p>
            <a:pPr marL="0" indent="0">
              <a:buNone/>
            </a:pPr>
            <a:endParaRPr lang="en-AU"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2" name="Picture 1">
            <a:extLst>
              <a:ext uri="{FF2B5EF4-FFF2-40B4-BE49-F238E27FC236}">
                <a16:creationId xmlns:a16="http://schemas.microsoft.com/office/drawing/2014/main" id="{5CA46D20-5D69-7441-B6FD-2F7506EE1D7B}"/>
              </a:ext>
            </a:extLst>
          </p:cNvPr>
          <p:cNvPicPr>
            <a:picLocks noChangeAspect="1"/>
          </p:cNvPicPr>
          <p:nvPr/>
        </p:nvPicPr>
        <p:blipFill>
          <a:blip r:embed="rId2"/>
          <a:stretch>
            <a:fillRect/>
          </a:stretch>
        </p:blipFill>
        <p:spPr>
          <a:xfrm>
            <a:off x="838200" y="3360420"/>
            <a:ext cx="2349500" cy="2349500"/>
          </a:xfrm>
          <a:prstGeom prst="rect">
            <a:avLst/>
          </a:prstGeom>
        </p:spPr>
      </p:pic>
    </p:spTree>
    <p:extLst>
      <p:ext uri="{BB962C8B-B14F-4D97-AF65-F5344CB8AC3E}">
        <p14:creationId xmlns:p14="http://schemas.microsoft.com/office/powerpoint/2010/main" val="20975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3A3980-12DA-2841-A58C-1063E2E8C309}"/>
              </a:ext>
            </a:extLst>
          </p:cNvPr>
          <p:cNvSpPr>
            <a:spLocks noGrp="1"/>
          </p:cNvSpPr>
          <p:nvPr>
            <p:ph type="title"/>
          </p:nvPr>
        </p:nvSpPr>
        <p:spPr/>
        <p:txBody>
          <a:bodyPr>
            <a:normAutofit/>
          </a:bodyPr>
          <a:lstStyle/>
          <a:p>
            <a:r>
              <a:rPr lang="en-US" sz="2800" b="1" i="1" dirty="0"/>
              <a:t>Lawful government decision making can be hard: </a:t>
            </a:r>
            <a:br>
              <a:rPr lang="en-US" sz="2800" b="1" i="1" dirty="0"/>
            </a:br>
            <a:r>
              <a:rPr lang="en-US" sz="2800" b="1" i="1" dirty="0"/>
              <a:t>public law informs us that risk of errors of law abound</a:t>
            </a:r>
          </a:p>
        </p:txBody>
      </p:sp>
      <p:sp>
        <p:nvSpPr>
          <p:cNvPr id="3" name="Content Placeholder 2"/>
          <p:cNvSpPr>
            <a:spLocks noGrp="1"/>
          </p:cNvSpPr>
          <p:nvPr>
            <p:ph sz="half" idx="1"/>
          </p:nvPr>
        </p:nvSpPr>
        <p:spPr/>
        <p:txBody>
          <a:bodyPr>
            <a:normAutofit fontScale="77500" lnSpcReduction="20000"/>
          </a:bodyPr>
          <a:lstStyle/>
          <a:p>
            <a:endParaRPr lang="en-US" dirty="0"/>
          </a:p>
          <a:p>
            <a:pPr lvl="1">
              <a:buFont typeface="Arial" charset="0"/>
              <a:buChar char="•"/>
            </a:pPr>
            <a:r>
              <a:rPr lang="en-US" sz="2600" dirty="0"/>
              <a:t>Identify wrong issue/ask wrong question</a:t>
            </a:r>
          </a:p>
          <a:p>
            <a:pPr lvl="1">
              <a:buFont typeface="Arial" charset="0"/>
              <a:buChar char="•"/>
            </a:pPr>
            <a:r>
              <a:rPr lang="en-US" sz="2600" dirty="0"/>
              <a:t>Fail to address the question posed</a:t>
            </a:r>
          </a:p>
          <a:p>
            <a:pPr lvl="1">
              <a:buFont typeface="Arial" charset="0"/>
              <a:buChar char="•"/>
            </a:pPr>
            <a:r>
              <a:rPr lang="en-US" sz="2600" dirty="0"/>
              <a:t>Ignore relevant consideration/rely on irrelevant consideration </a:t>
            </a:r>
          </a:p>
          <a:p>
            <a:pPr lvl="1">
              <a:buFont typeface="Arial" charset="0"/>
              <a:buChar char="•"/>
            </a:pPr>
            <a:r>
              <a:rPr lang="en-US" sz="2600" dirty="0"/>
              <a:t>Apply wrong principle of law</a:t>
            </a:r>
          </a:p>
          <a:p>
            <a:pPr lvl="1">
              <a:buFont typeface="Arial" charset="0"/>
              <a:buChar char="•"/>
            </a:pPr>
            <a:r>
              <a:rPr lang="en-US" sz="2600" dirty="0"/>
              <a:t>Breach mandatory statutory procedure or obligation</a:t>
            </a:r>
          </a:p>
          <a:p>
            <a:pPr lvl="1">
              <a:buFont typeface="Arial" charset="0"/>
              <a:buChar char="•"/>
            </a:pPr>
            <a:r>
              <a:rPr lang="en-US" sz="2600" dirty="0"/>
              <a:t>Engage in unfair treatment</a:t>
            </a:r>
          </a:p>
          <a:p>
            <a:pPr lvl="1">
              <a:buFont typeface="Arial" charset="0"/>
              <a:buChar char="•"/>
            </a:pPr>
            <a:r>
              <a:rPr lang="en-US" sz="2600" dirty="0"/>
              <a:t>Fail to give requisite notice/opportunity to respond</a:t>
            </a:r>
          </a:p>
          <a:p>
            <a:pPr lvl="1">
              <a:buFont typeface="Arial" charset="0"/>
              <a:buChar char="•"/>
            </a:pPr>
            <a:r>
              <a:rPr lang="en-US" sz="2600" dirty="0"/>
              <a:t>Fail to give access to all information/documents relied on</a:t>
            </a:r>
          </a:p>
          <a:p>
            <a:pPr marL="201168" lvl="1" indent="0" algn="r">
              <a:buNone/>
            </a:pPr>
            <a:r>
              <a:rPr lang="en-US" sz="2400" i="1" dirty="0"/>
              <a:t>  </a:t>
            </a:r>
          </a:p>
          <a:p>
            <a:endParaRPr lang="en-US" dirty="0"/>
          </a:p>
        </p:txBody>
      </p:sp>
      <p:sp>
        <p:nvSpPr>
          <p:cNvPr id="8" name="Content Placeholder 7">
            <a:extLst>
              <a:ext uri="{FF2B5EF4-FFF2-40B4-BE49-F238E27FC236}">
                <a16:creationId xmlns:a16="http://schemas.microsoft.com/office/drawing/2014/main" id="{B8E97468-73DE-2A40-9932-A9B6DCE4887B}"/>
              </a:ext>
            </a:extLst>
          </p:cNvPr>
          <p:cNvSpPr>
            <a:spLocks noGrp="1"/>
          </p:cNvSpPr>
          <p:nvPr>
            <p:ph sz="half" idx="2"/>
          </p:nvPr>
        </p:nvSpPr>
        <p:spPr/>
        <p:txBody>
          <a:bodyPr>
            <a:normAutofit fontScale="77500" lnSpcReduction="20000"/>
          </a:bodyPr>
          <a:lstStyle/>
          <a:p>
            <a:pPr lvl="1">
              <a:buFont typeface="Arial" charset="0"/>
              <a:buChar char="•"/>
            </a:pPr>
            <a:endParaRPr lang="en-US" sz="2600" dirty="0"/>
          </a:p>
          <a:p>
            <a:pPr lvl="1">
              <a:buFont typeface="Arial" charset="0"/>
              <a:buChar char="•"/>
            </a:pPr>
            <a:r>
              <a:rPr lang="en-US" sz="2600" dirty="0"/>
              <a:t>Mislead as to intention/fail to adhere to statement of intention </a:t>
            </a:r>
          </a:p>
          <a:p>
            <a:pPr lvl="1">
              <a:buFont typeface="Arial" charset="0"/>
              <a:buChar char="•"/>
            </a:pPr>
            <a:r>
              <a:rPr lang="en-US" sz="2600" dirty="0"/>
              <a:t>Mistake the evidence, misunderstand the claim</a:t>
            </a:r>
            <a:endParaRPr lang="en-US" sz="2600" i="1" dirty="0"/>
          </a:p>
          <a:p>
            <a:pPr lvl="1">
              <a:buFont typeface="Arial" charset="0"/>
              <a:buChar char="•"/>
            </a:pPr>
            <a:r>
              <a:rPr lang="en-US" sz="2600" dirty="0"/>
              <a:t>No/absence of probative evidence</a:t>
            </a:r>
          </a:p>
          <a:p>
            <a:pPr lvl="1">
              <a:buFont typeface="Arial" charset="0"/>
              <a:buChar char="•"/>
            </a:pPr>
            <a:r>
              <a:rPr lang="en-US" sz="2600" dirty="0"/>
              <a:t>Based on evidence not meeting applicable standard of proof</a:t>
            </a:r>
          </a:p>
          <a:p>
            <a:pPr lvl="1">
              <a:buFont typeface="Arial" charset="0"/>
              <a:buChar char="•"/>
            </a:pPr>
            <a:r>
              <a:rPr lang="en-US" sz="2600" dirty="0"/>
              <a:t>Insufficient evidence due to inadequate inquiries</a:t>
            </a:r>
          </a:p>
          <a:p>
            <a:pPr lvl="1">
              <a:buFont typeface="Arial" charset="0"/>
              <a:buChar char="•"/>
            </a:pPr>
            <a:r>
              <a:rPr lang="en-US" sz="2600" dirty="0"/>
              <a:t>Disproportionate/excessive weight to factor</a:t>
            </a:r>
          </a:p>
          <a:p>
            <a:pPr lvl="1">
              <a:buFont typeface="Arial" charset="0"/>
              <a:buChar char="•"/>
            </a:pPr>
            <a:r>
              <a:rPr lang="en-US" sz="2600" dirty="0"/>
              <a:t>Use reasoning illogical or irrational</a:t>
            </a:r>
          </a:p>
          <a:p>
            <a:pPr lvl="1">
              <a:buFont typeface="Arial" charset="0"/>
              <a:buChar char="•"/>
            </a:pPr>
            <a:r>
              <a:rPr lang="en-US" sz="2600" dirty="0"/>
              <a:t>Lack evident and intelligent justification</a:t>
            </a:r>
          </a:p>
          <a:p>
            <a:pPr lvl="1">
              <a:buFont typeface="Arial" charset="0"/>
              <a:buChar char="•"/>
            </a:pP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3205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Redress: review of administrative decisions</a:t>
            </a:r>
          </a:p>
        </p:txBody>
      </p:sp>
      <p:sp>
        <p:nvSpPr>
          <p:cNvPr id="3" name="Content Placeholder 2"/>
          <p:cNvSpPr>
            <a:spLocks noGrp="1"/>
          </p:cNvSpPr>
          <p:nvPr>
            <p:ph idx="1"/>
          </p:nvPr>
        </p:nvSpPr>
        <p:spPr/>
        <p:txBody>
          <a:bodyPr>
            <a:normAutofit lnSpcReduction="10000"/>
          </a:bodyPr>
          <a:lstStyle/>
          <a:p>
            <a:endParaRPr lang="en-US" dirty="0"/>
          </a:p>
          <a:p>
            <a:pPr marL="201168" lvl="1" indent="0">
              <a:buNone/>
            </a:pPr>
            <a:r>
              <a:rPr lang="en-US" sz="1900" b="1" dirty="0"/>
              <a:t>Merits review</a:t>
            </a:r>
          </a:p>
          <a:p>
            <a:pPr lvl="1">
              <a:buFont typeface="Arial" charset="0"/>
              <a:buChar char="•"/>
            </a:pPr>
            <a:r>
              <a:rPr lang="en-US" sz="1900" dirty="0"/>
              <a:t>Merits reviewer stands in shoes of original decision-maker. Not bound by original decision</a:t>
            </a:r>
          </a:p>
          <a:p>
            <a:pPr lvl="1">
              <a:buFont typeface="Arial" charset="0"/>
              <a:buChar char="•"/>
            </a:pPr>
            <a:r>
              <a:rPr lang="en-AU" sz="1900" dirty="0"/>
              <a:t>Merits reviewer not bound to take into account any findings or conclusions offered</a:t>
            </a:r>
            <a:r>
              <a:rPr lang="en-US" sz="1900" dirty="0"/>
              <a:t> by computer system or relied upon by human decision-maker</a:t>
            </a:r>
          </a:p>
          <a:p>
            <a:pPr lvl="1">
              <a:buFont typeface="Arial" charset="0"/>
              <a:buChar char="•"/>
            </a:pPr>
            <a:r>
              <a:rPr lang="en-US" sz="1900" dirty="0"/>
              <a:t>If same technology used by first-instance decision-maker as well as merits reviewer, is there a risk that a flaw or error in technology will carry from initial decision-maker to merits reviewer?</a:t>
            </a:r>
          </a:p>
          <a:p>
            <a:pPr marL="201168" lvl="1" indent="0">
              <a:buNone/>
            </a:pPr>
            <a:endParaRPr lang="en-US" sz="1900" b="1" dirty="0"/>
          </a:p>
          <a:p>
            <a:pPr marL="201168" lvl="1" indent="0">
              <a:buNone/>
            </a:pPr>
            <a:r>
              <a:rPr lang="en-US" sz="1900" b="1" dirty="0"/>
              <a:t>Judicial review</a:t>
            </a:r>
          </a:p>
          <a:p>
            <a:pPr lvl="1">
              <a:buFont typeface="Arial" charset="0"/>
              <a:buChar char="•"/>
            </a:pPr>
            <a:r>
              <a:rPr lang="en-US" sz="1900" dirty="0"/>
              <a:t> Automated decisions capable of being judicially reviewed</a:t>
            </a:r>
          </a:p>
          <a:p>
            <a:pPr lvl="1">
              <a:buFont typeface="Arial" charset="0"/>
              <a:buChar char="•"/>
            </a:pPr>
            <a:r>
              <a:rPr lang="en-US" sz="1900" dirty="0"/>
              <a:t> Automated systems must be clear about their reasoning process and what questions / materials were considered</a:t>
            </a:r>
          </a:p>
          <a:p>
            <a:pPr lvl="1">
              <a:buFont typeface="Arial" charset="0"/>
              <a:buChar char="•"/>
            </a:pPr>
            <a:r>
              <a:rPr lang="en-US" sz="1900" dirty="0"/>
              <a:t> Court may require evidence from expert witnesses in order to understand code embedded within technology and reasoning process used by automated system</a:t>
            </a:r>
          </a:p>
          <a:p>
            <a:pPr lvl="1">
              <a:buFont typeface="Arial" charset="0"/>
              <a:buChar char="•"/>
            </a:pPr>
            <a:endParaRPr lang="en-US" sz="2400" dirty="0"/>
          </a:p>
          <a:p>
            <a:pPr>
              <a:buFont typeface="Arial" charset="0"/>
              <a:buChar char="•"/>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p:txBody>
      </p:sp>
      <p:sp>
        <p:nvSpPr>
          <p:cNvPr id="4" name="Text Placeholder 3"/>
          <p:cNvSpPr>
            <a:spLocks noGrp="1"/>
          </p:cNvSpPr>
          <p:nvPr>
            <p:ph type="body" sz="half" idx="2"/>
          </p:nvPr>
        </p:nvSpPr>
        <p:spPr/>
        <p:txBody>
          <a:bodyPr/>
          <a:lstStyle/>
          <a:p>
            <a:endParaRPr lang="en-US" dirty="0"/>
          </a:p>
          <a:p>
            <a:r>
              <a:rPr lang="en-AU" sz="2000" i="1" dirty="0"/>
              <a:t>Better decisions —</a:t>
            </a:r>
          </a:p>
          <a:p>
            <a:r>
              <a:rPr lang="en-AU" sz="2000" i="1" dirty="0"/>
              <a:t> or just harder to challenge? </a:t>
            </a:r>
            <a:endParaRPr lang="en-AU" sz="20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7" name="Content Placeholder 4">
            <a:extLst>
              <a:ext uri="{FF2B5EF4-FFF2-40B4-BE49-F238E27FC236}">
                <a16:creationId xmlns:a16="http://schemas.microsoft.com/office/drawing/2014/main" id="{5EBD7859-6F36-3A4B-BC08-E9B4A0131266}"/>
              </a:ext>
            </a:extLst>
          </p:cNvPr>
          <p:cNvPicPr>
            <a:picLocks noChangeAspect="1"/>
          </p:cNvPicPr>
          <p:nvPr/>
        </p:nvPicPr>
        <p:blipFill>
          <a:blip r:embed="rId3"/>
          <a:stretch>
            <a:fillRect/>
          </a:stretch>
        </p:blipFill>
        <p:spPr>
          <a:xfrm>
            <a:off x="457200" y="4435797"/>
            <a:ext cx="2952878" cy="1553523"/>
          </a:xfrm>
          <a:prstGeom prst="rect">
            <a:avLst/>
          </a:prstGeom>
        </p:spPr>
      </p:pic>
    </p:spTree>
    <p:extLst>
      <p:ext uri="{BB962C8B-B14F-4D97-AF65-F5344CB8AC3E}">
        <p14:creationId xmlns:p14="http://schemas.microsoft.com/office/powerpoint/2010/main" val="2077343923"/>
      </p:ext>
    </p:extLst>
  </p:cSld>
  <p:clrMapOvr>
    <a:masterClrMapping/>
  </p:clrMapOvr>
</p:sld>
</file>

<file path=ppt/theme/theme1.xml><?xml version="1.0" encoding="utf-8"?>
<a:theme xmlns:a="http://schemas.openxmlformats.org/drawingml/2006/main" name="Retrospec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2049</Words>
  <Application>Microsoft Macintosh PowerPoint</Application>
  <PresentationFormat>Widescreen</PresentationFormat>
  <Paragraphs>263</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Courier New</vt:lpstr>
      <vt:lpstr>Wingdings</vt:lpstr>
      <vt:lpstr>Retrospect</vt:lpstr>
      <vt:lpstr>Custom Design</vt:lpstr>
      <vt:lpstr>Computer Says ‘No’ -   Automation, Algorithms, &amp; Artificial Intelligence in Government Decision-Making</vt:lpstr>
      <vt:lpstr>Presenter </vt:lpstr>
      <vt:lpstr>Summary </vt:lpstr>
      <vt:lpstr>Why use technology to assist government decision making?</vt:lpstr>
      <vt:lpstr>When best to use technology to assist decision making?</vt:lpstr>
      <vt:lpstr>Australian Government Information Management Office (AGIMO)  Automated Assistance in Administrative Decision-Making Better Practice Guide, 2007</vt:lpstr>
      <vt:lpstr>Modeling business rules for government automated systems: beware!</vt:lpstr>
      <vt:lpstr>Lawful government decision making can be hard:  public law informs us that risk of errors of law abound</vt:lpstr>
      <vt:lpstr>Redress: review of administrative decisions</vt:lpstr>
      <vt:lpstr>ROBODEBT  </vt:lpstr>
      <vt:lpstr>Centrelink’s “RoboDebt” controversy</vt:lpstr>
      <vt:lpstr>Defending technology assisted government decision making under merits or judicial review</vt:lpstr>
      <vt:lpstr>PowerPoint Presentation</vt:lpstr>
      <vt:lpstr>Profiling and machine learning: decision making in the age of Big Data</vt:lpstr>
      <vt:lpstr>Computers  can say ‘no’</vt:lpstr>
      <vt:lpstr>Is it ok for computers  to say no?</vt:lpstr>
      <vt:lpstr>Managing the ‘Black Box’ Problem </vt:lpstr>
      <vt:lpstr>Sustaining  public law values</vt:lpstr>
      <vt:lpstr>Black Box Solutions?</vt:lpstr>
      <vt:lpstr>Concluding remarks: a call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Says ‘No’ -   Automation, Algorithms, &amp; Artificial Intelligence in Government Decision-Making</dc:title>
  <dc:creator>Dominique Hogan-Doran</dc:creator>
  <cp:lastModifiedBy>Dominique Hogan-Doran</cp:lastModifiedBy>
  <cp:revision>43</cp:revision>
  <cp:lastPrinted>2019-03-27T00:43:16Z</cp:lastPrinted>
  <dcterms:created xsi:type="dcterms:W3CDTF">2019-03-26T06:07:29Z</dcterms:created>
  <dcterms:modified xsi:type="dcterms:W3CDTF">2019-03-27T06:32:59Z</dcterms:modified>
</cp:coreProperties>
</file>